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</p:sldMasterIdLst>
  <p:notesMasterIdLst>
    <p:notesMasterId r:id="rId24"/>
  </p:notesMasterIdLst>
  <p:sldIdLst>
    <p:sldId id="272" r:id="rId6"/>
    <p:sldId id="458" r:id="rId7"/>
    <p:sldId id="512" r:id="rId8"/>
    <p:sldId id="681" r:id="rId9"/>
    <p:sldId id="711" r:id="rId10"/>
    <p:sldId id="1131" r:id="rId11"/>
    <p:sldId id="513" r:id="rId12"/>
    <p:sldId id="531" r:id="rId13"/>
    <p:sldId id="469" r:id="rId14"/>
    <p:sldId id="522" r:id="rId15"/>
    <p:sldId id="515" r:id="rId16"/>
    <p:sldId id="526" r:id="rId17"/>
    <p:sldId id="527" r:id="rId18"/>
    <p:sldId id="528" r:id="rId19"/>
    <p:sldId id="544" r:id="rId20"/>
    <p:sldId id="543" r:id="rId21"/>
    <p:sldId id="546" r:id="rId22"/>
    <p:sldId id="1132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FAEE5"/>
    <a:srgbClr val="16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8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Lund" userId="e3ed8583-ee44-483f-a718-3a83203e1d2c" providerId="ADAL" clId="{2F976BD6-61D2-432A-9C8D-CD6B58560684}"/>
    <pc:docChg chg="delSld modSld sldOrd">
      <pc:chgData name="Henrik Lund" userId="e3ed8583-ee44-483f-a718-3a83203e1d2c" providerId="ADAL" clId="{2F976BD6-61D2-432A-9C8D-CD6B58560684}" dt="2025-10-31T12:45:51.552" v="7" actId="47"/>
      <pc:docMkLst>
        <pc:docMk/>
      </pc:docMkLst>
      <pc:sldChg chg="ord">
        <pc:chgData name="Henrik Lund" userId="e3ed8583-ee44-483f-a718-3a83203e1d2c" providerId="ADAL" clId="{2F976BD6-61D2-432A-9C8D-CD6B58560684}" dt="2025-10-31T12:45:24.531" v="1"/>
        <pc:sldMkLst>
          <pc:docMk/>
          <pc:sldMk cId="2428809744" sldId="512"/>
        </pc:sldMkLst>
      </pc:sldChg>
      <pc:sldChg chg="del">
        <pc:chgData name="Henrik Lund" userId="e3ed8583-ee44-483f-a718-3a83203e1d2c" providerId="ADAL" clId="{2F976BD6-61D2-432A-9C8D-CD6B58560684}" dt="2025-10-31T12:45:51.552" v="7" actId="47"/>
        <pc:sldMkLst>
          <pc:docMk/>
          <pc:sldMk cId="1560876692" sldId="524"/>
        </pc:sldMkLst>
      </pc:sldChg>
      <pc:sldChg chg="ord">
        <pc:chgData name="Henrik Lund" userId="e3ed8583-ee44-483f-a718-3a83203e1d2c" providerId="ADAL" clId="{2F976BD6-61D2-432A-9C8D-CD6B58560684}" dt="2025-10-31T12:45:28.628" v="3"/>
        <pc:sldMkLst>
          <pc:docMk/>
          <pc:sldMk cId="1105197128" sldId="681"/>
        </pc:sldMkLst>
      </pc:sldChg>
      <pc:sldChg chg="del">
        <pc:chgData name="Henrik Lund" userId="e3ed8583-ee44-483f-a718-3a83203e1d2c" providerId="ADAL" clId="{2F976BD6-61D2-432A-9C8D-CD6B58560684}" dt="2025-10-31T12:45:48.827" v="6" actId="47"/>
        <pc:sldMkLst>
          <pc:docMk/>
          <pc:sldMk cId="1971888064" sldId="703"/>
        </pc:sldMkLst>
      </pc:sldChg>
      <pc:sldChg chg="ord">
        <pc:chgData name="Henrik Lund" userId="e3ed8583-ee44-483f-a718-3a83203e1d2c" providerId="ADAL" clId="{2F976BD6-61D2-432A-9C8D-CD6B58560684}" dt="2025-10-31T12:45:34.410" v="5"/>
        <pc:sldMkLst>
          <pc:docMk/>
          <pc:sldMk cId="2249787251" sldId="11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BD3E-AF77-479F-ACF8-60D24D186A5F}" type="datetimeFigureOut">
              <a:rPr lang="da-DK" smtClean="0"/>
              <a:pPr/>
              <a:t>31-10-2025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058F-3D64-452B-AED7-B561252B186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13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373" indent="-281276" defTabSz="89913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6166" indent="-224389" defTabSz="89913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1264" indent="-224389" defTabSz="89913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6362" indent="-224389" defTabSz="89913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1460" indent="-224389" defTabSz="8991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6559" indent="-224389" defTabSz="8991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1656" indent="-224389" defTabSz="8991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6755" indent="-224389" defTabSz="8991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E0713F-AF86-491F-89A3-5A4EE656EAA0}" type="slidenum">
              <a:rPr lang="da-DK" altLang="da-DK" smtClean="0"/>
              <a:pPr>
                <a:spcBef>
                  <a:spcPct val="0"/>
                </a:spcBef>
              </a:pPr>
              <a:t>8</a:t>
            </a:fld>
            <a:endParaRPr lang="da-DK" altLang="da-DK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64375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4E5B5A-9DF4-26F1-3BF6-1E5AAAB7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334F4EE-F3E0-4A90-AB8F-63B96C108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3933C9-D548-AC1A-46F1-E0BCAF3BC1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044D6-F384-E086-F01C-5F5D7E6FC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12E354A1-E814-4CE3-B772-134096C53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32D0D-DDAB-4CCA-A24D-ACBC4D94D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CB0D0-ED65-43CE-99DB-B5202260ED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D7D815-E001-4683-8B18-3683B19E45D8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8E7B775D-7ABE-846F-0461-FEB74AE28671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69681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prstGeom prst="rect">
            <a:avLst/>
          </a:prstGeo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38707-7DB7-EE5D-79A3-C144A7450E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D55832-238C-5928-890C-3754A9CD424E}"/>
              </a:ext>
            </a:extLst>
          </p:cNvPr>
          <p:cNvSpPr txBox="1"/>
          <p:nvPr userDrawn="1"/>
        </p:nvSpPr>
        <p:spPr>
          <a:xfrm>
            <a:off x="1079998" y="1229177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rgbClr val="164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415488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D65-EB55-489E-9E64-664ABAF001B2}" type="datetimeFigureOut">
              <a:rPr lang="da-DK" smtClean="0"/>
              <a:t>31-10-2025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83B-66C4-47DB-BC6A-281EF639460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0" y="6232914"/>
            <a:ext cx="12192000" cy="625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0" name="Rektangel 9"/>
          <p:cNvSpPr/>
          <p:nvPr/>
        </p:nvSpPr>
        <p:spPr>
          <a:xfrm>
            <a:off x="-1" y="1"/>
            <a:ext cx="12192000" cy="228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98" y="6246000"/>
            <a:ext cx="8602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2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232914"/>
            <a:ext cx="12192000" cy="625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D65-EB55-489E-9E64-664ABAF001B2}" type="datetimeFigureOut">
              <a:rPr lang="da-DK" smtClean="0"/>
              <a:t>31-10-2025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83B-66C4-47DB-BC6A-281EF6394600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-1" y="1"/>
            <a:ext cx="12192000" cy="228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98" y="6246000"/>
            <a:ext cx="8602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9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6232914"/>
            <a:ext cx="12192000" cy="625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37" y="6232913"/>
            <a:ext cx="1158927" cy="6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BD65-EB55-489E-9E64-664ABAF001B2}" type="datetimeFigureOut">
              <a:rPr lang="da-DK" smtClean="0"/>
              <a:t>31-10-2025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83B-66C4-47DB-BC6A-281EF6394600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-1" y="1"/>
            <a:ext cx="12192000" cy="228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174345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8007-BF44-E1F8-ED88-C12A0658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D122F-FF58-3F59-5C9F-7DC8B5E3F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6755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948D-851B-22B2-896F-67E5F329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789E-3300-A43F-09F4-96401EFE5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34B94-F389-5896-F076-FB4295652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5BFFF-5D40-DDE5-0DDD-F7E66F5C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15CE-75FB-FA00-1D1C-9A6AD20A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82DAF-C9B9-2A92-7BE7-A6B00A35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3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78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CC0E-F95B-E1A7-8441-7B7CF33B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FB96-22B7-00F9-45F4-8669847C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7BC46-1D83-BDDF-D47C-EDED6D2A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7CBD7-3024-6C94-E5B7-82625C28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DE49D-78F8-319B-2251-E18D965F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8E7E7-70D2-CD2A-FF11-B473FC7D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7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369D-D210-F983-DC9A-24265396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F0B6B-9A75-2B7B-AD03-C3E1FB52E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C9831-3AE5-78AF-E588-1BBCA85F1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078F9-26E1-13B2-9DBF-C586EFFD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62D1B-47F2-4767-A838-36A1AD81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D541C-3487-1DE1-7F80-B3CC6CAE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1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454739"/>
            <a:ext cx="9720000" cy="66647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12643-2F99-413E-B7E3-778448665D38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2147977"/>
            <a:ext cx="9720000" cy="3972022"/>
          </a:xfrm>
        </p:spPr>
        <p:txBody>
          <a:bodyPr/>
          <a:lstStyle>
            <a:lvl1pPr marL="0" indent="-612000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DA6CF6FB-A111-EC28-7343-16F93D62D292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8441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6272-6BB2-A324-61BB-88AFFF7F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23EA0-F5A6-F3F5-7C00-781B5DC6F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07FBE-FC7F-EFF3-59A8-149E2224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9CE3-1894-8384-D5EF-6EE23B65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B3E2-8887-F2F8-C72F-A2478D14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9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5971C-E607-A553-D525-452BB40F9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1BE32-4477-7471-6A60-9739F5160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E332-86DB-D766-94C6-71590F18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67121-0429-0D3E-C2BD-18B904CF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CB153-907D-7BC9-8313-35416BF9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18" y="1708030"/>
            <a:ext cx="9720000" cy="7216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237" y="2498745"/>
            <a:ext cx="9719763" cy="2583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95190767-D42F-4BE3-793E-9EB5ACBF4B5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29547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 with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63" y="1544127"/>
            <a:ext cx="9720000" cy="6979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9500" y="2242109"/>
            <a:ext cx="9719763" cy="33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600AD673-C7FF-2C57-B096-ABF99A5AE5A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3694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379643"/>
            <a:ext cx="9720000" cy="67167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504B60A-076D-4745-A2B5-2B65295F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219566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E005E74C-7F6C-4582-9026-FF53749B5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4023" y="219566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135A81FC-5F03-0730-38B5-22C4319CEA40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263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62" y="1285336"/>
            <a:ext cx="9720001" cy="6859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1079500" y="1980000"/>
            <a:ext cx="9720263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32109242-4088-D135-4E33-BB2CC16FCB1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966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522653"/>
            <a:ext cx="9720000" cy="578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22054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D5335718-3FE3-453A-8AF3-F1D7EA74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00" y="2220549"/>
            <a:ext cx="4500000" cy="4140000"/>
          </a:xfrm>
          <a:solidFill>
            <a:srgbClr val="9FAEE5">
              <a:alpha val="30000"/>
            </a:srgbClr>
          </a:solidFill>
        </p:spPr>
        <p:txBody>
          <a:bodyPr lIns="252000" tIns="252000" rIns="252000" bIns="252000">
            <a:normAutofit/>
          </a:bodyPr>
          <a:lstStyle>
            <a:lvl1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36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5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72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90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 marL="1260000"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 marL="14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8pPr>
            <a:lvl9pPr marL="1620000" indent="-180000">
              <a:buClr>
                <a:schemeClr val="tx2"/>
              </a:buClr>
              <a:buFont typeface="Wingdings" panose="05000000000000000000" pitchFamily="2" charset="2"/>
              <a:buChar char="§"/>
              <a:defRPr u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2" name="Pladsholder til sidefod 2">
            <a:extLst>
              <a:ext uri="{FF2B5EF4-FFF2-40B4-BE49-F238E27FC236}">
                <a16:creationId xmlns:a16="http://schemas.microsoft.com/office/drawing/2014/main" id="{81187CFF-2859-E4D4-058B-672188EBAC93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26599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DARK colour background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1BA858-80AA-4B34-B27B-B535B6FD4805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1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0D8E2F5C-4F03-1A5B-7EAD-229FD76B28C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7895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LIGH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10/31/2025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4AC67D22-E74F-93C1-8375-02359868DAB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61211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E75FC-CE4D-4566-BF4B-11E94A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461254"/>
            <a:ext cx="972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27D54-696A-40B4-820B-658BE4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8834146-4217-4D85-A795-60426981F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9D7D815-E001-4683-8B18-3683B19E45D8}" type="datetime1">
              <a:rPr lang="en-US" smtClean="0"/>
              <a:pPr/>
              <a:t>10/31/2025</a:t>
            </a:fld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91BD1-5254-01C7-5B03-B7787CD8C8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2DDD06F-A6AD-6ED2-0C02-FD58EF8D099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96068" y="198000"/>
            <a:ext cx="1103932" cy="11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9" r:id="rId2"/>
    <p:sldLayoutId id="2147483650" r:id="rId3"/>
    <p:sldLayoutId id="2147483660" r:id="rId4"/>
    <p:sldLayoutId id="2147483652" r:id="rId5"/>
    <p:sldLayoutId id="2147483657" r:id="rId6"/>
    <p:sldLayoutId id="2147483663" r:id="rId7"/>
    <p:sldLayoutId id="2147483662" r:id="rId8"/>
    <p:sldLayoutId id="2147483661" r:id="rId9"/>
    <p:sldLayoutId id="2147483658" r:id="rId10"/>
    <p:sldLayoutId id="2147483665" r:id="rId11"/>
    <p:sldLayoutId id="2147483678" r:id="rId12"/>
    <p:sldLayoutId id="2147483679" r:id="rId13"/>
    <p:sldLayoutId id="2147483680" r:id="rId14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5.png"/><Relationship Id="rId3" Type="http://schemas.openxmlformats.org/officeDocument/2006/relationships/image" Target="../media/image27.jpeg"/><Relationship Id="rId7" Type="http://schemas.openxmlformats.org/officeDocument/2006/relationships/image" Target="../media/image31.emf"/><Relationship Id="rId12" Type="http://schemas.openxmlformats.org/officeDocument/2006/relationships/image" Target="../media/image3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image" Target="../media/image29.png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8.wmf"/><Relationship Id="rId9" Type="http://schemas.openxmlformats.org/officeDocument/2006/relationships/image" Target="../media/image23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9ACDCE-581F-6C4D-0EC2-087C89D1C8FD}"/>
              </a:ext>
            </a:extLst>
          </p:cNvPr>
          <p:cNvSpPr txBox="1"/>
          <p:nvPr/>
        </p:nvSpPr>
        <p:spPr>
          <a:xfrm>
            <a:off x="4299976" y="4622186"/>
            <a:ext cx="6548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“Academic insights from modelling and Danish experience”</a:t>
            </a:r>
          </a:p>
          <a:p>
            <a:endParaRPr lang="en-US" dirty="0"/>
          </a:p>
          <a:p>
            <a:r>
              <a:rPr lang="en-US" sz="1600" dirty="0"/>
              <a:t>Henrik Lund, Professor in Energy Planning</a:t>
            </a:r>
          </a:p>
          <a:p>
            <a:r>
              <a:rPr lang="en-US" sz="1600" dirty="0"/>
              <a:t>Aalborg University, Denmark</a:t>
            </a:r>
            <a:endParaRPr lang="en-GB" sz="1600" dirty="0"/>
          </a:p>
        </p:txBody>
      </p:sp>
      <p:pic>
        <p:nvPicPr>
          <p:cNvPr id="6" name="Picture 5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DAA3D96F-4348-B7B6-14A5-947DE5FE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845926"/>
            <a:ext cx="9351264" cy="39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9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07" y="350047"/>
            <a:ext cx="5257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9" y="529431"/>
            <a:ext cx="46815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46" y="2008982"/>
            <a:ext cx="39973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2" y="3702844"/>
            <a:ext cx="48244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521869"/>
            <a:ext cx="50387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3575051" y="2681288"/>
            <a:ext cx="3744913" cy="20431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b="1" dirty="0">
                <a:solidFill>
                  <a:schemeClr val="tx1"/>
                </a:solidFill>
                <a:latin typeface="Arial" panose="020B0604020202020204" pitchFamily="34" charset="0"/>
              </a:rPr>
              <a:t>Smart Energy Systems: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 dirty="0">
                <a:solidFill>
                  <a:schemeClr val="tx1"/>
                </a:solidFill>
                <a:latin typeface="Arial" panose="020B0604020202020204" pitchFamily="34" charset="0"/>
              </a:rPr>
              <a:t>Hourly modelling of all smart grids to identify synergies!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 dirty="0">
                <a:solidFill>
                  <a:schemeClr val="tx1"/>
                </a:solidFill>
                <a:latin typeface="Arial" panose="020B0604020202020204" pitchFamily="34" charset="0"/>
              </a:rPr>
              <a:t>… and influence of different types of energy storage..!</a:t>
            </a:r>
          </a:p>
        </p:txBody>
      </p:sp>
    </p:spTree>
    <p:extLst>
      <p:ext uri="{BB962C8B-B14F-4D97-AF65-F5344CB8AC3E}">
        <p14:creationId xmlns:p14="http://schemas.microsoft.com/office/powerpoint/2010/main" val="343768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Energy Storage</a:t>
            </a:r>
          </a:p>
        </p:txBody>
      </p:sp>
      <p:pic>
        <p:nvPicPr>
          <p:cNvPr id="21507" name="Picture 5" descr="IM0000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1500187"/>
            <a:ext cx="2093912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2" descr="data:image/jpeg;base64,/9j/4AAQSkZJRgABAQAAAQABAAD/2wCEAAkGBxMSEhQUEhMVFRUWGBQWFxUVGBcYFxcVGBcWFhQVFBcYHCggGBslHBQUITEhJSkrLi4uFx8zODMsNygtLisBCgoKDg0OFRAQGiwcHBwsLCwsLCwsLCwsLCwsLCssLCwsLCwsLCwrLCwsLDcsLCw3LCwrLCs3Kys3KzcrKysrLP/AABEIALEBHAMBIgACEQEDEQH/xAAbAAABBQEBAAAAAAAAAAAAAAAEAAECAwUGB//EAEIQAAEDAQUFBAcFCAEEAwAAAAEAAhEDBBIhMVEFQWFxgQYUkaETIjKxwdHwQlJicuEVIzNDU4KS8dJzosLDB7Kz/8QAGAEBAQEBAQAAAAAAAAAAAAAAAAECAwT/xAAiEQACAgEFAQEBAQEAAAAAAAAAAQIREgMhMUFREyJhoRT/2gAMAwEAAhEDEQA/APWlIID9osUhtBi64S8OOcQ2UkGLexS7+zVMJeFziFykhe/M1S76zVTB+DOIUE6F76zVP3xmqYvwZx9CkkN3xmqXfGapi/C5x9CUkP3tmqXe26pi/BlH0ISVHe26pd7bqmL8GUfQiUpQ/em6p+9N1TF+DKPpfKUqjvTdUu9N1TF+DKPpfKUqjvTdU3e26pi/BlH0IlKUP3tmqXe26pi/BlH0IlKUP3puqXem6pixlH0vlJUd7bql3tmqYvwZR9L0kP3xmqXfGapi/BlH0ISQxtjNU3fGapi/CZx9CUkL31mqbvzNUwfgzj6FymQvfmapjtBiYS8GcfQpJBnaDE37SYrhLwn0XpxwtymLauWbtBykNpO1Xv2PLidSLapC1LmG7SdqPBTbtF3BCUdL3kp+8rmhtBymLcUoUdD3vil3risFttKn3xBTNzvfFP3visVtub90+KY24fdPigo2+9cUu9LG7+z8Xgm/aDfxeCbCjb71xSFp4rF7+DkVPvPFKJRr964pxa+JWKbVxTd6OqUKNvvZ1KcWs6lYXeTqrG1XHJKRaNnvnNMbYdViurkb1HvR1SkKNzvZTd6Oqw+9nVMLYUolG73o6pu8nVYnezqo99VpCje70eKXelgm3jXzS77olIG8bVxUTaTqsM2xN3zglItG73rikLTxWB3zgn75wSiUbptPFR71xWGbYFDvwSkKN/vfFRNr4rCO0G6hR7+NR4pSFG73xN3xYgtfFLvSuwpmAHKTXocPT31ys7UFX1EVVVeT3gliggVFNtZCB8J21VbJQYKqf0yDFZP6UJYoN9MUvTFCCorWOB+0OqWKLfSqXpURR2aX5VKZ6qT9lx7VamOqmRAYVE/pOKeoyi3+de/K0/FRp16Iz9IfAK5AmKp1S70dFe3aFmH8lxP5kPU2rTEltFg4uJKZCife4VrKs745/os2pt8DIU+jQk/tU6IaQ38rQCpkMWHPrgb1Q+2aSsd21JMwSeJS/agP2PNXNDBmq61HVQFV2qzf2l+HzTut8GIHuTNFwZoOrcUr4QPeRmAY8YUmVG53gmSJi0Fl+ai2qFWx3JMQFbFFxqcfNN3mN6pu6ZJroSxTCBajqmNodqqHqIPEJYovNQneq/SYqF7ikXJZSV8JByrCi5CFhfonDzqqk0pYKMd5SDjxQ97kmNTj4LjkdcQwPdp5hI1OXigRUSmcypkXELNoHBRFo0hUGmldgJmXEvFac3BT9INZQD3iU08/BMiUaIrt1UTahuxQTYVgqxomQovNqccgmFpcNEKag1TXzulTIYmh306BV1LcUE5pGZTNITIYhLrW45EqkuJzKnKrGSZFxHDEgBvUazsM/rimpY71LFExwUS/RWNs7jjdPAkEDxV4soAgmTwIw6yligZoJyVprAbrxyk/BO5j4hogeKh+zKpyY7mGu+AU5LshGo7Iz8lFzp3yrzsyt/TcOJa/5Kt9hqAacPW+SAZj3NxaXDkiG7YqjAuB5gBBuo1IiPrqmZSfGLZ6iVbZKRqU9qlwPqTvm6D7skmbSafudR8llGk9uJDhljiqHPP+1cxijffaRoOYOCg2oJ4lYTXI+x12DGoX8mkZdVfoTA1qVKDD2OAxkmRGGCiHsmDI5n3pbPpsq/zqgzkOaHxlH2gSERTsT3khtOg6NX1GO6iCAeqz9S/Moq0YxE3dWkHx06qNOztef4objEOHnhuVrtnWiiZNK6dwLwcDzCptNqBaZs9RrvvMgic5IHRVangw9LKmzngS1zHCYnEY9QgXuIMR5K6jtKk0gODyN8tukeMyiXbUswyLvEjyup9Gg9NGP6blglVq/QQMnl0UwTxXKzoXh+ahJKbGEx4q2Qt9NhEp/Sk7lQRHJSD8MJ8UstFwp/XyUCVE1FEH/Z0SxQ5qKN8c+SIsuza1USxpunI5AnmcEbT7M1vtYcIPvMBLRDKGOScVIzzXS2bstMSCeZEHwHxWpZ+y7BiWt8AffKZGXJHDMJccAT0Rdn2XXqGGUnGOg6k5Lvamwab2kPvEHiY6aLRsljYwQ0RkpkzOaOGs/ZKu6LxYwcSXnwb81qWXsW3+ZUe78oDB5yV2DU8puR6hiWbsrZ2/yweLy53xjyWhT2TSbk0D8oA9wRkpSpRnNgjtk0TBLAeePvVrLBTGVNo6BXylKpLIig3QeAVjWwolyC2lbgGljTdeMbzvZI0n7J54KNmoKw8xvhQNWmM7nkvO9tVbQ0w99QTiMSAR+GMCOSxRWM4knmSVpI6NHqta2Wce0aXWFmWq22H7RpnkPkuABlSaxxyaTyVr+ijsG2yxA+oCeABg9Cqbb2eo2t3pKI9FAF6m3GfxAbjqAsGyWSqThTd4FdLsvZ9oEyyAQR6xAHvlcpyS7OkIvwwanZYB9wvcCcrzSBOklaNj7DUnA+ktIpOG5xGPEYZLt9j0HsbFV1/CIMkeaa3bPoOxuMadWm6fL5Lzf9DT3O/yTRx7ezDrL69OtSrmYDWH1hhN4yDhh7laLbaabpq0DUa0eq1pYy87GJ/1vW3W2eB/DLp4SD/kBkiK1jaTeqkiMYkAHiVXrIfM5a3vq1HufN4nG7N1zRpdlZ1o2iabfaAx3EA+AMHyXS7a23Z2tExAMB5Hraw2MSvOO0e1WV6l5lMNAwJ3uP3jHNb0230ZlSOkpbUo1GkVSy9udgD105qTrdZTmGmMMADhzC4VpGGJSM6ldKMZbBTK30Vc48QOAx+CHaCpl0ZLRCBcSJlO2tlh4FMCNUwxMAEncBj7kslFrjOsaj4yoVCRhOIWpYuztqqxdpEcXGFss7EVWi9WqsaBnALjyGIkrP0ijSg2cuxoww8V2fYTYlJ59NXbeGPo2Zg3T6zyN/DjKbZ3Zak4kkuLG+05xgYZgAZnr4obaW1SyoDR9QMwYG5ADCI3hE8tkGseTtatW8Td9UZQM44nNQZSA3LnLH2i9L9prKn3X/w3cnzNM8MRyRzdvNa67WY6k7j6zeYI3ccVUqOEot72bICkEPQtTHiWODh+Ez5ZjwVwctWcmmixOFXKeVSFiUqsOTyoCyUpVcpSqCy8mvKMpShCV5U1qQdmrJTFKBl1rDAIbF05tIBaebTh7jxQdlsFlDv31EtGrMW8y32h0vLfIVVSiHZrLhZ0jquLCKdgsoaHUmNeDvaQQDx0V1Ox0hADQI8PBZVnsno6l9hOJx167nDgfFdEaYEEgScDGMHd0Xi1YSh2e/R1VPoxLVtQUHXXUxwIOBGo0RVC20qkAAidJ94Kt2vsZlZsHBwyOnPgue2fZq1Ivp3QTBLXaEZY71y2kv6duGdBdpsGJj87vmqa22aFMe0MN7YjDjguL7YWh7aIczAOPrHeeEnELz6vVcTiSZM5yusNC92znLUro9P2321o3SGPPNmLvkPFchaO05zYwk61TeI6ZLnd2IlIY4jwXojpxijk5tl1qrvrOvPcSTvPw0VIGKkAd6gAd4K6HNlrHzr8FJpHNVB+8eCRIQo7apJwSNTDEqo1NNPeoVTJ11OahQi+Mp5rsezNVjWgsDTjJkS7DXVcK4RmjLHaXM9Zro5HNYkrRqLo9c/bZJE+ruwEhPtCuHtZdqX7pN4DPKJjguBsXaj74x1HyXR2G306rZBDuG8LzOLi7OykmF2iq6nZA3QkXm4gtJJvGMuq42sDMrtGNg4PcASJE585QO0tnMccm/mb6p8sPJdtPVjE5T03I5QFaNj2sQBTqtFWn91xN5v/AE3Zt93BXVNimPVdrgR8kDaNm1GCbsjVuI6xl1Xp+kZdnFwkg91ikekszy4DEtGFRnNozHEKyydpq7PaIqD8eJ/yGPmsWk9zCHMJDhiC3MLUFtpWjCv+7qf1mj1T/wBVg94T/SUdDY+1VJ3th1M8fWb4jEea2rPaWvEsIeNWm94gYjqF5zb9nVKMXgC0+y9hljvyu/0eCHpVS0yCQRkRmlLoy4o9RD5T3lwVHtRXbmQ/84k/5Z+aPo9sB9ukf7XfA/NKZjA668nvLmWdrqJ3VBzaD5td8EQ3tPQ++Orag/8AFQmDN68mvLFHaOz/ANRv/d/xTntDZ/6rf+7/AIpYwZs3krywndpbP/UHQP8A+KpqdrKAyvHk35uCu4+bOjvJ24mBmVyb+1zfs0yfzGPJvzUD2hqvEAhgOYYInmcyls0tNdnZ1qzaX4qmm5vPUobZ+0iKkPODsCT5FYVgtN4R5q+YxXGW/J6IquDq7LtIOe6m/wBR7SARuIPsniDhisyq2rTtBLou79wg71nULSa9YPDSQxno5+87Qaxqujtt/wBE4faumDumPevHNKL27PVF2jkNt2dtWjUZgRLrp3YZR4ry91MgwdxgL0baVZwpAMwkhvIH9SVz9q7OvLiADIAyBgyJmNOK9UHSOMlZzd3GNEp89VvP7KVQJYQdW5Hflgsq07NqNOLSPDyErakmYcWgYNwGSeJETB+oTVWOBxBGG8Qk06K2QrbB/QKcN3uVWIzjekG8EsFTG78/JSPLE4SCldkjD63qZeBuSwOGDInPqoPjdCg0EyfBTugIUYMy+uqvZayw+q4jdgc/BUOqb8FBtM7zEY/ooDaZ2gq5TOR5Ee9a9k7QguN764rjiNM0pM581lwTKpNHoln25SjF0Yoiltyi4zPwJ5Lzdk4Tx3rruz/Ya321gqUqJbTmA+oQwOGrZxI4wsfJGszcriy1juk7x6rueGB6hZlq2CZ/dva/g6GnoZIJ6hFn/wCNdo0XB3ow8AZseCThlGaJ2Zs21MaHVaL2AySDi5o3AtGPklzjxuPzLkwrNa6tmJY5puuzpVQbjhw+YV77LRriaDgx++jUP/5vODuRgrZt1pvOYAaTmHCpMlrR96HNgjUjFD2/s9S9IbogZh9JxfTdvBaCZA5Houi1O3sZcL43OXtFBzCWvBa4biIKHvcV1FXZtVrYe70lMZFwvhvIyHM8kA7YAeR6N5bP4S9vhMgdV0WqjD02Y14p7617X2TrsE32PGGLWu92qHr9nLYAP3bXtMY04vNO9jsJnEfQVWpF9kcGujPvmEym+w124OoVR/aSPFsqFx8kejfh+B0Hlhit2ZoiUgErj/6b/wDEq+lYazsqL41IgeJS0MWNRPFaFnf1VVLZFWcmjheBPg2Vr2Hs894m/wCDY83fJc5akfTa05ErFaIiSj2F1dwDZDMJOvBup9yssexGA+sRlOPrYdYB8Ct7ZNek0SbsjAOnxjTkF59TV8O0NP0J2fYxQAJEHIAfZGnE6lFW/aPoxJaXDfHyQ9XatAwTUbhulY+19tUz9r1Ru3u6LzKLk7Z2tIEtlQPBe67dJiDhAOIjVCegMgscYG6YO/xzQ9s2kKt0BmAyxwM8AibC0gS6GgYmc+gXpXBzZXtDawZSN6Q7AC+MRhudogKFo9LdY8MeBEOngFT2n2vT9kAOxmNBpPh4rnO6tOLHPpEgm684dHDdzC0kqMN77HQ7Xszmfw5F0wYF4CeChsmy06hIf6FpHsyM9QRuWHQ2raaTS5rzdOBMTiMs8kUO1IeIr0WVOPsnxGKy4XwaU12dKeyTKjZYWQRBEzB3oKp2ObrUyxDZIB0kNKhYNsWdovU6zqOrHy4eMea6Gz7WY5oIqSMRN8YwcTmFzeaOiwZ5XPgkRjwS5JSAvSeYcmMAna4AYqqcU7WICTX6J+M5po3BIuyUAxOGCk1uvMnRNkDPQaDimDpBxzSwdF2dt9jY8tewFxaIfVEgEYi6Ad8njgugZbxZYdRt1qGQAvl1MOO4NdjGHRebWnGIxM9FZVtNQketGOXLALOO+xbPaB28tLaRm12Z7TAmqC0jh6pF7qQs7aNtfXg1rU94wIbF1jdCymzCOJkrh6VSn6rnMa475HmOK6iy7Yb6OaV5u5zZBx1HDgszk+jpCK7NAWak8F5MkiHPBLCRhnEaI2y1rO1jWB8BvqtxxwxiTiVzlSt+6IMy7EHcNZWRRY0EugHjv81lRyW5tyx4OwqbVs1F4iq5xO6SQOZAMK6l2js5xAg6GZHA+quPbVBOIA4pyQc+mGa1giObOys/aNgcZa2Jzk4YYZpWftM3GaUOxm6cDvkHzXFAnQcyrrPXuuw3EGPkmCCkzdtW12PqCoKVIO3F169H9phVV9qF0SyjnMQ/zxVFuDbxgRgCJzBjJB1arRGGK5ZUdFGw4298YNpAfha4HxDlk23a9yswkMIGYgnric1Vb7S4DKBquargl17E4kdAukP1yc9T88HoeytsirRvMaA8ZgbjylCV9q1fRlzvRAhzomRLdMcN/VcIx+BicfcpU6tQtLJJkzGM+fJa+aRzc2dAztG4fZZMb2zv5oJ3aBweXBrYJ9gtw8JWXddkMCn9AZ9Yc4PmtJIzkzZZ2heRgxn+I+aHrbdqnAFg5NAhZ3oxukeOHNOaZE44z4jhirSFs0h2ktIGBEatDZQj7fWeTL3E8TH6KgT/AL4JPwM5GNxlCWV2pzzN8YyDJz8dFYdsOvTDHC6ALwkD9VBrpOOKsfSY4ZHDVXYDNt5c0zMk448FQxoIxTimJ9VSeMIjXFNugVkGIHgqSBvCK9Ebx3ack7hjkfJCES6BgE3PeleHj9FXOrNu5clCkG08JO9KeqhBP6pQUBEvJTjcp0qQieqcNzMIKIXddVO4MFbTbJ3/AKqLBjDhlyy18lC0MaYb1xyUGCJP1O5Te6T9HBRBnHSI6IC+pVN3fP180fsR0kHPHl/tAUxf9XecFu2eh6NrWxMb941WW+jUTWt1oFdrGhjadxt28Pt8XDVY42TVGVUeCKsxg5ouVpbFe5kfsmvuqT1+ahVslqGRJ/xW3eS9JvlWyUcvWdaRN6+OkDkt3s3RrOLTVpuAGIccoiR8FKptJgke17vNNS206QIF3RGmwqQdbabi8z571m2p5aRI3jNag2q0tJuicoP1kuY2lanl0ZycpwxiMDlErhhbOz1KQ1ttPpDdwjTUoSpUaBABGeWHxSoPJc1u8OIxGe9WVmn1hABM6cPJdeNjg3e7BGxez0wBgjUrRbVgYkQBgR7X6oKtTum8dI18FK5heDTAHDzVIJ9dpJLcZJmcOqpcwiSN/Hr8FOm0OkzBABAgbxOOqsa0kMdJ3nIYHJBRQ1t4ERiYPzxV1QA8DMRHLBWXIBBIJBEdclXegH805QgoTGENxxxOkiZUS3LhG/fP6IioQ5hxGc4ZiNecKNZg3b9x5oWge5eeZAwAjrKi+icMhPxlTFaHcOOCtFSTkJ5ylkBX0zv4/Uqt2WA6q+s4ExG4jrlKmyl6oEj61VsUVQ3M4u1lQuNMHEKy0ARlqoU8t6EB6LMsFcGjqpsZmeim6nGW8eShSoiIk5qdCmC4gnLNSp0gQJOLcuuSZzYxOZ+ggIBsA8yr3nJOymZ4AZecqDwMvPoTl0ULQ5eMY5qt7QC6STIjDrgpOZAGGJHjimdZiAIl0mcDj4ICVCiAMs5zPL5lTdShkjLI7pkypU6DgXbogmc8U9GkSbmUjnhjijYoz6Ly0tkRx65rpKbTcLxLsp5LI2jRxEkYQBEYjd5Le2a6ad1xxIgZdJOqj6ZuC5QLe3n/AEj7Nag4Z4hZVqpuaYcCPchr0nOOK3yZN6vbms4n3c0BWrF2J8NypBCkGXRJwHLE8AE4HJG6TkJUapAE5/Dqmq15EeyJ+iSptsoLWyCbx1gQAs5FxB+8Oyn9MlM3g95jABxJOoaCIVmAc+9hnkd5wAHgqwwiTeIG5uY6+alkopsdW+5skTEzGHmmuEkyTG7jvUrO0B03CDrEjXwV7TIEgDE5YThmqyA9dvqDPHGM/wDStsdFpkZbukY/FJznTIAiPiPgFUHgGcsjxxQFtrs8FxYfVAbM5gGIHgiKlO8A1pAM7sjvhNSAdBnCAXdOHgqwcSQ6JIg9Afks2aottNMXbxN0m6BliZwmUMBIcIOGMczhCkapeS2oJghzTlBHJQLYviCTr5qojEG4GfLPAFQvzhnBEYBSpeyDO8GOBUaLmk5gQd+GOP6KkGY7Pfl7sSq72GWO8q+qwtOAk54dc0K0PuAtE5k+aAkAWmW665qyrabxIfqMswMJ5qtpc6MLpnd8kwYW5kHPGIPVUInXqwIAEHI7+qcsJyPmM/BQphrm5wZUS8j7XiD8EIXO+ajTy8fekkhSull1+SlaPa8PekkhOgyy/AIA/L3FJJZRph9P2qXN3vCos3tN/MUkkKH2r5/BDWf+L0HvTJLPRWD2v2mfW8rfsuQ/M73BJJV8Fhyye2sn/wBi5zd1SSWocGJchlmzH1ortofxjySSSRqPAHUz6/Bam6n+X5JJLDL2Y9t/9g9yMrZvTpLSMdkKfspqubOQ9ySSAhbtyF2j7Tfys9ySSpGX7N9no7/6oo+z9aNSSWTS4Bx/E/yUnZ/2n3pJLRkro+y3p7wh7T9rp7k6SA0mfa/Kz3uVNj+J+KSSIpK27uZ+KjbfYHIe4pJIGZVPei6OX1oEklTJ/9k="/>
          <p:cNvSpPr>
            <a:spLocks noChangeAspect="1" noChangeArrowheads="1"/>
          </p:cNvSpPr>
          <p:nvPr/>
        </p:nvSpPr>
        <p:spPr bwMode="auto">
          <a:xfrm>
            <a:off x="15240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AutoShape 4" descr="data:image/jpeg;base64,/9j/4AAQSkZJRgABAQAAAQABAAD/2wCEAAkGBxMSEhQUEhMVFRUWGBQWFxUVGBcYFxcVGBcWFhQVFBcYHCggGBslHBQUITEhJSkrLi4uFx8zODMsNygtLisBCgoKDg0OFRAQGiwcHBwsLCwsLCwsLCwsLCwsLCssLCwsLCwsLCwrLCwsLDcsLCw3LCwrLCs3Kys3KzcrKysrLP/AABEIALEBHAMBIgACEQEDEQH/xAAbAAABBQEBAAAAAAAAAAAAAAAEAAECAwUGB//EAEIQAAEDAQUFBAcFCAEEAwAAAAEAAhEDBBIhMVEFQWFxgQYUkaETIjKxwdHwQlJicuEVIzNDU4KS8dJzosLDB7Kz/8QAGAEBAQEBAQAAAAAAAAAAAAAAAAECAwT/xAAiEQACAgEFAQEBAQEAAAAAAAAAAQIREgMhMUFREyJhoRT/2gAMAwEAAhEDEQA/APWlIID9osUhtBi64S8OOcQ2UkGLexS7+zVMJeFziFykhe/M1S76zVTB+DOIUE6F76zVP3xmqYvwZx9CkkN3xmqXfGapi/C5x9CUkP3tmqXe26pi/BlH0ISVHe26pd7bqmL8GUfQiUpQ/em6p+9N1TF+DKPpfKUqjvTdUu9N1TF+DKPpfKUqjvTdU3e26pi/BlH0IlKUP3tmqXe26pi/BlH0IlKUP3puqXem6pixlH0vlJUd7bql3tmqYvwZR9L0kP3xmqXfGapi/BlH0ISQxtjNU3fGapi/CZx9CUkL31mqbvzNUwfgzj6FymQvfmapjtBiYS8GcfQpJBnaDE37SYrhLwn0XpxwtymLauWbtBykNpO1Xv2PLidSLapC1LmG7SdqPBTbtF3BCUdL3kp+8rmhtBymLcUoUdD3vil3risFttKn3xBTNzvfFP3visVtub90+KY24fdPigo2+9cUu9LG7+z8Xgm/aDfxeCbCjb71xSFp4rF7+DkVPvPFKJRr964pxa+JWKbVxTd6OqUKNvvZ1KcWs6lYXeTqrG1XHJKRaNnvnNMbYdViurkb1HvR1SkKNzvZTd6Oqw+9nVMLYUolG73o6pu8nVYnezqo99VpCje70eKXelgm3jXzS77olIG8bVxUTaTqsM2xN3zglItG73rikLTxWB3zgn75wSiUbptPFR71xWGbYFDvwSkKN/vfFRNr4rCO0G6hR7+NR4pSFG73xN3xYgtfFLvSuwpmAHKTXocPT31ys7UFX1EVVVeT3gliggVFNtZCB8J21VbJQYKqf0yDFZP6UJYoN9MUvTFCCorWOB+0OqWKLfSqXpURR2aX5VKZ6qT9lx7VamOqmRAYVE/pOKeoyi3+de/K0/FRp16Iz9IfAK5AmKp1S70dFe3aFmH8lxP5kPU2rTEltFg4uJKZCife4VrKs745/os2pt8DIU+jQk/tU6IaQ38rQCpkMWHPrgb1Q+2aSsd21JMwSeJS/agP2PNXNDBmq61HVQFV2qzf2l+HzTut8GIHuTNFwZoOrcUr4QPeRmAY8YUmVG53gmSJi0Fl+ai2qFWx3JMQFbFFxqcfNN3mN6pu6ZJroSxTCBajqmNodqqHqIPEJYovNQneq/SYqF7ikXJZSV8JByrCi5CFhfonDzqqk0pYKMd5SDjxQ97kmNTj4LjkdcQwPdp5hI1OXigRUSmcypkXELNoHBRFo0hUGmldgJmXEvFac3BT9INZQD3iU08/BMiUaIrt1UTahuxQTYVgqxomQovNqccgmFpcNEKag1TXzulTIYmh306BV1LcUE5pGZTNITIYhLrW45EqkuJzKnKrGSZFxHDEgBvUazsM/rimpY71LFExwUS/RWNs7jjdPAkEDxV4soAgmTwIw6yligZoJyVprAbrxyk/BO5j4hogeKh+zKpyY7mGu+AU5LshGo7Iz8lFzp3yrzsyt/TcOJa/5Kt9hqAacPW+SAZj3NxaXDkiG7YqjAuB5gBBuo1IiPrqmZSfGLZ6iVbZKRqU9qlwPqTvm6D7skmbSafudR8llGk9uJDhljiqHPP+1cxijffaRoOYOCg2oJ4lYTXI+x12DGoX8mkZdVfoTA1qVKDD2OAxkmRGGCiHsmDI5n3pbPpsq/zqgzkOaHxlH2gSERTsT3khtOg6NX1GO6iCAeqz9S/Moq0YxE3dWkHx06qNOztef4objEOHnhuVrtnWiiZNK6dwLwcDzCptNqBaZs9RrvvMgic5IHRVangw9LKmzngS1zHCYnEY9QgXuIMR5K6jtKk0gODyN8tukeMyiXbUswyLvEjyup9Gg9NGP6blglVq/QQMnl0UwTxXKzoXh+ahJKbGEx4q2Qt9NhEp/Sk7lQRHJSD8MJ8UstFwp/XyUCVE1FEH/Z0SxQ5qKN8c+SIsuza1USxpunI5AnmcEbT7M1vtYcIPvMBLRDKGOScVIzzXS2bstMSCeZEHwHxWpZ+y7BiWt8AffKZGXJHDMJccAT0Rdn2XXqGGUnGOg6k5Lvamwab2kPvEHiY6aLRsljYwQ0RkpkzOaOGs/ZKu6LxYwcSXnwb81qWXsW3+ZUe78oDB5yV2DU8puR6hiWbsrZ2/yweLy53xjyWhT2TSbk0D8oA9wRkpSpRnNgjtk0TBLAeePvVrLBTGVNo6BXylKpLIig3QeAVjWwolyC2lbgGljTdeMbzvZI0n7J54KNmoKw8xvhQNWmM7nkvO9tVbQ0w99QTiMSAR+GMCOSxRWM4knmSVpI6NHqta2Wce0aXWFmWq22H7RpnkPkuABlSaxxyaTyVr+ijsG2yxA+oCeABg9Cqbb2eo2t3pKI9FAF6m3GfxAbjqAsGyWSqThTd4FdLsvZ9oEyyAQR6xAHvlcpyS7OkIvwwanZYB9wvcCcrzSBOklaNj7DUnA+ktIpOG5xGPEYZLt9j0HsbFV1/CIMkeaa3bPoOxuMadWm6fL5Lzf9DT3O/yTRx7ezDrL69OtSrmYDWH1hhN4yDhh7laLbaabpq0DUa0eq1pYy87GJ/1vW3W2eB/DLp4SD/kBkiK1jaTeqkiMYkAHiVXrIfM5a3vq1HufN4nG7N1zRpdlZ1o2iabfaAx3EA+AMHyXS7a23Z2tExAMB5Hraw2MSvOO0e1WV6l5lMNAwJ3uP3jHNb0230ZlSOkpbUo1GkVSy9udgD105qTrdZTmGmMMADhzC4VpGGJSM6ldKMZbBTK30Vc48QOAx+CHaCpl0ZLRCBcSJlO2tlh4FMCNUwxMAEncBj7kslFrjOsaj4yoVCRhOIWpYuztqqxdpEcXGFss7EVWi9WqsaBnALjyGIkrP0ijSg2cuxoww8V2fYTYlJ59NXbeGPo2Zg3T6zyN/DjKbZ3Zak4kkuLG+05xgYZgAZnr4obaW1SyoDR9QMwYG5ADCI3hE8tkGseTtatW8Td9UZQM44nNQZSA3LnLH2i9L9prKn3X/w3cnzNM8MRyRzdvNa67WY6k7j6zeYI3ccVUqOEot72bICkEPQtTHiWODh+Ez5ZjwVwctWcmmixOFXKeVSFiUqsOTyoCyUpVcpSqCy8mvKMpShCV5U1qQdmrJTFKBl1rDAIbF05tIBaebTh7jxQdlsFlDv31EtGrMW8y32h0vLfIVVSiHZrLhZ0jquLCKdgsoaHUmNeDvaQQDx0V1Ox0hADQI8PBZVnsno6l9hOJx167nDgfFdEaYEEgScDGMHd0Xi1YSh2e/R1VPoxLVtQUHXXUxwIOBGo0RVC20qkAAidJ94Kt2vsZlZsHBwyOnPgue2fZq1Ivp3QTBLXaEZY71y2kv6duGdBdpsGJj87vmqa22aFMe0MN7YjDjguL7YWh7aIczAOPrHeeEnELz6vVcTiSZM5yusNC92znLUro9P2321o3SGPPNmLvkPFchaO05zYwk61TeI6ZLnd2IlIY4jwXojpxijk5tl1qrvrOvPcSTvPw0VIGKkAd6gAd4K6HNlrHzr8FJpHNVB+8eCRIQo7apJwSNTDEqo1NNPeoVTJ11OahQi+Mp5rsezNVjWgsDTjJkS7DXVcK4RmjLHaXM9Zro5HNYkrRqLo9c/bZJE+ruwEhPtCuHtZdqX7pN4DPKJjguBsXaj74x1HyXR2G306rZBDuG8LzOLi7OykmF2iq6nZA3QkXm4gtJJvGMuq42sDMrtGNg4PcASJE585QO0tnMccm/mb6p8sPJdtPVjE5T03I5QFaNj2sQBTqtFWn91xN5v/AE3Zt93BXVNimPVdrgR8kDaNm1GCbsjVuI6xl1Xp+kZdnFwkg91ikekszy4DEtGFRnNozHEKyydpq7PaIqD8eJ/yGPmsWk9zCHMJDhiC3MLUFtpWjCv+7qf1mj1T/wBVg94T/SUdDY+1VJ3th1M8fWb4jEea2rPaWvEsIeNWm94gYjqF5zb9nVKMXgC0+y9hljvyu/0eCHpVS0yCQRkRmlLoy4o9RD5T3lwVHtRXbmQ/84k/5Z+aPo9sB9ukf7XfA/NKZjA668nvLmWdrqJ3VBzaD5td8EQ3tPQ++Orag/8AFQmDN68mvLFHaOz/ANRv/d/xTntDZ/6rf+7/AIpYwZs3krywndpbP/UHQP8A+KpqdrKAyvHk35uCu4+bOjvJ24mBmVyb+1zfs0yfzGPJvzUD2hqvEAhgOYYInmcyls0tNdnZ1qzaX4qmm5vPUobZ+0iKkPODsCT5FYVgtN4R5q+YxXGW/J6IquDq7LtIOe6m/wBR7SARuIPsniDhisyq2rTtBLou79wg71nULSa9YPDSQxno5+87Qaxqujtt/wBE4faumDumPevHNKL27PVF2jkNt2dtWjUZgRLrp3YZR4ry91MgwdxgL0baVZwpAMwkhvIH9SVz9q7OvLiADIAyBgyJmNOK9UHSOMlZzd3GNEp89VvP7KVQJYQdW5Hflgsq07NqNOLSPDyErakmYcWgYNwGSeJETB+oTVWOBxBGG8Qk06K2QrbB/QKcN3uVWIzjekG8EsFTG78/JSPLE4SCldkjD63qZeBuSwOGDInPqoPjdCg0EyfBTugIUYMy+uqvZayw+q4jdgc/BUOqb8FBtM7zEY/ooDaZ2gq5TOR5Ee9a9k7QguN764rjiNM0pM581lwTKpNHoln25SjF0Yoiltyi4zPwJ5Lzdk4Tx3rruz/Ya321gqUqJbTmA+oQwOGrZxI4wsfJGszcriy1juk7x6rueGB6hZlq2CZ/dva/g6GnoZIJ6hFn/wCNdo0XB3ow8AZseCThlGaJ2Zs21MaHVaL2AySDi5o3AtGPklzjxuPzLkwrNa6tmJY5puuzpVQbjhw+YV77LRriaDgx++jUP/5vODuRgrZt1pvOYAaTmHCpMlrR96HNgjUjFD2/s9S9IbogZh9JxfTdvBaCZA5Houi1O3sZcL43OXtFBzCWvBa4biIKHvcV1FXZtVrYe70lMZFwvhvIyHM8kA7YAeR6N5bP4S9vhMgdV0WqjD02Y14p7617X2TrsE32PGGLWu92qHr9nLYAP3bXtMY04vNO9jsJnEfQVWpF9kcGujPvmEym+w124OoVR/aSPFsqFx8kejfh+B0Hlhit2ZoiUgErj/6b/wDEq+lYazsqL41IgeJS0MWNRPFaFnf1VVLZFWcmjheBPg2Vr2Hs894m/wCDY83fJc5akfTa05ErFaIiSj2F1dwDZDMJOvBup9yssexGA+sRlOPrYdYB8Ct7ZNek0SbsjAOnxjTkF59TV8O0NP0J2fYxQAJEHIAfZGnE6lFW/aPoxJaXDfHyQ9XatAwTUbhulY+19tUz9r1Ru3u6LzKLk7Z2tIEtlQPBe67dJiDhAOIjVCegMgscYG6YO/xzQ9s2kKt0BmAyxwM8AibC0gS6GgYmc+gXpXBzZXtDawZSN6Q7AC+MRhudogKFo9LdY8MeBEOngFT2n2vT9kAOxmNBpPh4rnO6tOLHPpEgm684dHDdzC0kqMN77HQ7Xszmfw5F0wYF4CeChsmy06hIf6FpHsyM9QRuWHQ2raaTS5rzdOBMTiMs8kUO1IeIr0WVOPsnxGKy4XwaU12dKeyTKjZYWQRBEzB3oKp2ObrUyxDZIB0kNKhYNsWdovU6zqOrHy4eMea6Gz7WY5oIqSMRN8YwcTmFzeaOiwZ5XPgkRjwS5JSAvSeYcmMAna4AYqqcU7WICTX6J+M5po3BIuyUAxOGCk1uvMnRNkDPQaDimDpBxzSwdF2dt9jY8tewFxaIfVEgEYi6Ad8njgugZbxZYdRt1qGQAvl1MOO4NdjGHRebWnGIxM9FZVtNQketGOXLALOO+xbPaB28tLaRm12Z7TAmqC0jh6pF7qQs7aNtfXg1rU94wIbF1jdCymzCOJkrh6VSn6rnMa475HmOK6iy7Yb6OaV5u5zZBx1HDgszk+jpCK7NAWak8F5MkiHPBLCRhnEaI2y1rO1jWB8BvqtxxwxiTiVzlSt+6IMy7EHcNZWRRY0EugHjv81lRyW5tyx4OwqbVs1F4iq5xO6SQOZAMK6l2js5xAg6GZHA+quPbVBOIA4pyQc+mGa1giObOys/aNgcZa2Jzk4YYZpWftM3GaUOxm6cDvkHzXFAnQcyrrPXuuw3EGPkmCCkzdtW12PqCoKVIO3F169H9phVV9qF0SyjnMQ/zxVFuDbxgRgCJzBjJB1arRGGK5ZUdFGw4298YNpAfha4HxDlk23a9yswkMIGYgnric1Vb7S4DKBquargl17E4kdAukP1yc9T88HoeytsirRvMaA8ZgbjylCV9q1fRlzvRAhzomRLdMcN/VcIx+BicfcpU6tQtLJJkzGM+fJa+aRzc2dAztG4fZZMb2zv5oJ3aBweXBrYJ9gtw8JWXddkMCn9AZ9Yc4PmtJIzkzZZ2heRgxn+I+aHrbdqnAFg5NAhZ3oxukeOHNOaZE44z4jhirSFs0h2ktIGBEatDZQj7fWeTL3E8TH6KgT/AL4JPwM5GNxlCWV2pzzN8YyDJz8dFYdsOvTDHC6ALwkD9VBrpOOKsfSY4ZHDVXYDNt5c0zMk448FQxoIxTimJ9VSeMIjXFNugVkGIHgqSBvCK9Ebx3ack7hjkfJCES6BgE3PeleHj9FXOrNu5clCkG08JO9KeqhBP6pQUBEvJTjcp0qQieqcNzMIKIXddVO4MFbTbJ3/AKqLBjDhlyy18lC0MaYb1xyUGCJP1O5Te6T9HBRBnHSI6IC+pVN3fP180fsR0kHPHl/tAUxf9XecFu2eh6NrWxMb941WW+jUTWt1oFdrGhjadxt28Pt8XDVY42TVGVUeCKsxg5ouVpbFe5kfsmvuqT1+ahVslqGRJ/xW3eS9JvlWyUcvWdaRN6+OkDkt3s3RrOLTVpuAGIccoiR8FKptJgke17vNNS206QIF3RGmwqQdbabi8z571m2p5aRI3jNag2q0tJuicoP1kuY2lanl0ZycpwxiMDlErhhbOz1KQ1ttPpDdwjTUoSpUaBABGeWHxSoPJc1u8OIxGe9WVmn1hABM6cPJdeNjg3e7BGxez0wBgjUrRbVgYkQBgR7X6oKtTum8dI18FK5heDTAHDzVIJ9dpJLcZJmcOqpcwiSN/Hr8FOm0OkzBABAgbxOOqsa0kMdJ3nIYHJBRQ1t4ERiYPzxV1QA8DMRHLBWXIBBIJBEdclXegH805QgoTGENxxxOkiZUS3LhG/fP6IioQ5hxGc4ZiNecKNZg3b9x5oWge5eeZAwAjrKi+icMhPxlTFaHcOOCtFSTkJ5ylkBX0zv4/Uqt2WA6q+s4ExG4jrlKmyl6oEj61VsUVQ3M4u1lQuNMHEKy0ARlqoU8t6EB6LMsFcGjqpsZmeim6nGW8eShSoiIk5qdCmC4gnLNSp0gQJOLcuuSZzYxOZ+ggIBsA8yr3nJOymZ4AZecqDwMvPoTl0ULQ5eMY5qt7QC6STIjDrgpOZAGGJHjimdZiAIl0mcDj4ICVCiAMs5zPL5lTdShkjLI7pkypU6DgXbogmc8U9GkSbmUjnhjijYoz6Ly0tkRx65rpKbTcLxLsp5LI2jRxEkYQBEYjd5Le2a6ad1xxIgZdJOqj6ZuC5QLe3n/AEj7Nag4Z4hZVqpuaYcCPchr0nOOK3yZN6vbms4n3c0BWrF2J8NypBCkGXRJwHLE8AE4HJG6TkJUapAE5/Dqmq15EeyJ+iSptsoLWyCbx1gQAs5FxB+8Oyn9MlM3g95jABxJOoaCIVmAc+9hnkd5wAHgqwwiTeIG5uY6+alkopsdW+5skTEzGHmmuEkyTG7jvUrO0B03CDrEjXwV7TIEgDE5YThmqyA9dvqDPHGM/wDStsdFpkZbukY/FJznTIAiPiPgFUHgGcsjxxQFtrs8FxYfVAbM5gGIHgiKlO8A1pAM7sjvhNSAdBnCAXdOHgqwcSQ6JIg9Afks2aottNMXbxN0m6BliZwmUMBIcIOGMczhCkapeS2oJghzTlBHJQLYviCTr5qojEG4GfLPAFQvzhnBEYBSpeyDO8GOBUaLmk5gQd+GOP6KkGY7Pfl7sSq72GWO8q+qwtOAk54dc0K0PuAtE5k+aAkAWmW665qyrabxIfqMswMJ5qtpc6MLpnd8kwYW5kHPGIPVUInXqwIAEHI7+qcsJyPmM/BQphrm5wZUS8j7XiD8EIXO+ajTy8fekkhSull1+SlaPa8PekkhOgyy/AIA/L3FJJZRph9P2qXN3vCos3tN/MUkkKH2r5/BDWf+L0HvTJLPRWD2v2mfW8rfsuQ/M73BJJV8Fhyye2sn/wBi5zd1SSWocGJchlmzH1ortofxjySSSRqPAHUz6/Bam6n+X5JJLDL2Y9t/9g9yMrZvTpLSMdkKfspqubOQ9ySSAhbtyF2j7Tfys9ySSpGX7N9no7/6oo+z9aNSSWTS4Bx/E/yUnZ/2n3pJLRkro+y3p7wh7T9rp7k6SA0mfa/Kz3uVNj+J+KSSIpK27uZ+KjbfYHIe4pJIGZVPei6OX1oEklTJ/9k="/>
          <p:cNvSpPr>
            <a:spLocks noChangeAspect="1" noChangeArrowheads="1"/>
          </p:cNvSpPr>
          <p:nvPr/>
        </p:nvSpPr>
        <p:spPr bwMode="auto">
          <a:xfrm>
            <a:off x="1676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AutoShape 6" descr="data:image/jpeg;base64,/9j/4AAQSkZJRgABAQAAAQABAAD/2wCEAAkGBxMSEhQUEhMVFRUWGBQWFxUVGBcYFxcVGBcWFhQVFBcYHCggGBslHBQUITEhJSkrLi4uFx8zODMsNygtLisBCgoKDg0OFRAQGiwcHBwsLCwsLCwsLCwsLCwsLCssLCwsLCwsLCwrLCwsLDcsLCw3LCwrLCs3Kys3KzcrKysrLP/AABEIALEBHAMBIgACEQEDEQH/xAAbAAABBQEBAAAAAAAAAAAAAAAEAAECAwUGB//EAEIQAAEDAQUFBAcFCAEEAwAAAAEAAhEDBBIhMVEFQWFxgQYUkaETIjKxwdHwQlJicuEVIzNDU4KS8dJzosLDB7Kz/8QAGAEBAQEBAQAAAAAAAAAAAAAAAAECAwT/xAAiEQACAgEFAQEBAQEAAAAAAAAAAQIREgMhMUFREyJhoRT/2gAMAwEAAhEDEQA/APWlIID9osUhtBi64S8OOcQ2UkGLexS7+zVMJeFziFykhe/M1S76zVTB+DOIUE6F76zVP3xmqYvwZx9CkkN3xmqXfGapi/C5x9CUkP3tmqXe26pi/BlH0ISVHe26pd7bqmL8GUfQiUpQ/em6p+9N1TF+DKPpfKUqjvTdUu9N1TF+DKPpfKUqjvTdU3e26pi/BlH0IlKUP3tmqXe26pi/BlH0IlKUP3puqXem6pixlH0vlJUd7bql3tmqYvwZR9L0kP3xmqXfGapi/BlH0ISQxtjNU3fGapi/CZx9CUkL31mqbvzNUwfgzj6FymQvfmapjtBiYS8GcfQpJBnaDE37SYrhLwn0XpxwtymLauWbtBykNpO1Xv2PLidSLapC1LmG7SdqPBTbtF3BCUdL3kp+8rmhtBymLcUoUdD3vil3risFttKn3xBTNzvfFP3visVtub90+KY24fdPigo2+9cUu9LG7+z8Xgm/aDfxeCbCjb71xSFp4rF7+DkVPvPFKJRr964pxa+JWKbVxTd6OqUKNvvZ1KcWs6lYXeTqrG1XHJKRaNnvnNMbYdViurkb1HvR1SkKNzvZTd6Oqw+9nVMLYUolG73o6pu8nVYnezqo99VpCje70eKXelgm3jXzS77olIG8bVxUTaTqsM2xN3zglItG73rikLTxWB3zgn75wSiUbptPFR71xWGbYFDvwSkKN/vfFRNr4rCO0G6hR7+NR4pSFG73xN3xYgtfFLvSuwpmAHKTXocPT31ys7UFX1EVVVeT3gliggVFNtZCB8J21VbJQYKqf0yDFZP6UJYoN9MUvTFCCorWOB+0OqWKLfSqXpURR2aX5VKZ6qT9lx7VamOqmRAYVE/pOKeoyi3+de/K0/FRp16Iz9IfAK5AmKp1S70dFe3aFmH8lxP5kPU2rTEltFg4uJKZCife4VrKs745/os2pt8DIU+jQk/tU6IaQ38rQCpkMWHPrgb1Q+2aSsd21JMwSeJS/agP2PNXNDBmq61HVQFV2qzf2l+HzTut8GIHuTNFwZoOrcUr4QPeRmAY8YUmVG53gmSJi0Fl+ai2qFWx3JMQFbFFxqcfNN3mN6pu6ZJroSxTCBajqmNodqqHqIPEJYovNQneq/SYqF7ikXJZSV8JByrCi5CFhfonDzqqk0pYKMd5SDjxQ97kmNTj4LjkdcQwPdp5hI1OXigRUSmcypkXELNoHBRFo0hUGmldgJmXEvFac3BT9INZQD3iU08/BMiUaIrt1UTahuxQTYVgqxomQovNqccgmFpcNEKag1TXzulTIYmh306BV1LcUE5pGZTNITIYhLrW45EqkuJzKnKrGSZFxHDEgBvUazsM/rimpY71LFExwUS/RWNs7jjdPAkEDxV4soAgmTwIw6yligZoJyVprAbrxyk/BO5j4hogeKh+zKpyY7mGu+AU5LshGo7Iz8lFzp3yrzsyt/TcOJa/5Kt9hqAacPW+SAZj3NxaXDkiG7YqjAuB5gBBuo1IiPrqmZSfGLZ6iVbZKRqU9qlwPqTvm6D7skmbSafudR8llGk9uJDhljiqHPP+1cxijffaRoOYOCg2oJ4lYTXI+x12DGoX8mkZdVfoTA1qVKDD2OAxkmRGGCiHsmDI5n3pbPpsq/zqgzkOaHxlH2gSERTsT3khtOg6NX1GO6iCAeqz9S/Moq0YxE3dWkHx06qNOztef4objEOHnhuVrtnWiiZNK6dwLwcDzCptNqBaZs9RrvvMgic5IHRVangw9LKmzngS1zHCYnEY9QgXuIMR5K6jtKk0gODyN8tukeMyiXbUswyLvEjyup9Gg9NGP6blglVq/QQMnl0UwTxXKzoXh+ahJKbGEx4q2Qt9NhEp/Sk7lQRHJSD8MJ8UstFwp/XyUCVE1FEH/Z0SxQ5qKN8c+SIsuza1USxpunI5AnmcEbT7M1vtYcIPvMBLRDKGOScVIzzXS2bstMSCeZEHwHxWpZ+y7BiWt8AffKZGXJHDMJccAT0Rdn2XXqGGUnGOg6k5Lvamwab2kPvEHiY6aLRsljYwQ0RkpkzOaOGs/ZKu6LxYwcSXnwb81qWXsW3+ZUe78oDB5yV2DU8puR6hiWbsrZ2/yweLy53xjyWhT2TSbk0D8oA9wRkpSpRnNgjtk0TBLAeePvVrLBTGVNo6BXylKpLIig3QeAVjWwolyC2lbgGljTdeMbzvZI0n7J54KNmoKw8xvhQNWmM7nkvO9tVbQ0w99QTiMSAR+GMCOSxRWM4knmSVpI6NHqta2Wce0aXWFmWq22H7RpnkPkuABlSaxxyaTyVr+ijsG2yxA+oCeABg9Cqbb2eo2t3pKI9FAF6m3GfxAbjqAsGyWSqThTd4FdLsvZ9oEyyAQR6xAHvlcpyS7OkIvwwanZYB9wvcCcrzSBOklaNj7DUnA+ktIpOG5xGPEYZLt9j0HsbFV1/CIMkeaa3bPoOxuMadWm6fL5Lzf9DT3O/yTRx7ezDrL69OtSrmYDWH1hhN4yDhh7laLbaabpq0DUa0eq1pYy87GJ/1vW3W2eB/DLp4SD/kBkiK1jaTeqkiMYkAHiVXrIfM5a3vq1HufN4nG7N1zRpdlZ1o2iabfaAx3EA+AMHyXS7a23Z2tExAMB5Hraw2MSvOO0e1WV6l5lMNAwJ3uP3jHNb0230ZlSOkpbUo1GkVSy9udgD105qTrdZTmGmMMADhzC4VpGGJSM6ldKMZbBTK30Vc48QOAx+CHaCpl0ZLRCBcSJlO2tlh4FMCNUwxMAEncBj7kslFrjOsaj4yoVCRhOIWpYuztqqxdpEcXGFss7EVWi9WqsaBnALjyGIkrP0ijSg2cuxoww8V2fYTYlJ59NXbeGPo2Zg3T6zyN/DjKbZ3Zak4kkuLG+05xgYZgAZnr4obaW1SyoDR9QMwYG5ADCI3hE8tkGseTtatW8Td9UZQM44nNQZSA3LnLH2i9L9prKn3X/w3cnzNM8MRyRzdvNa67WY6k7j6zeYI3ccVUqOEot72bICkEPQtTHiWODh+Ez5ZjwVwctWcmmixOFXKeVSFiUqsOTyoCyUpVcpSqCy8mvKMpShCV5U1qQdmrJTFKBl1rDAIbF05tIBaebTh7jxQdlsFlDv31EtGrMW8y32h0vLfIVVSiHZrLhZ0jquLCKdgsoaHUmNeDvaQQDx0V1Ox0hADQI8PBZVnsno6l9hOJx167nDgfFdEaYEEgScDGMHd0Xi1YSh2e/R1VPoxLVtQUHXXUxwIOBGo0RVC20qkAAidJ94Kt2vsZlZsHBwyOnPgue2fZq1Ivp3QTBLXaEZY71y2kv6duGdBdpsGJj87vmqa22aFMe0MN7YjDjguL7YWh7aIczAOPrHeeEnELz6vVcTiSZM5yusNC92znLUro9P2321o3SGPPNmLvkPFchaO05zYwk61TeI6ZLnd2IlIY4jwXojpxijk5tl1qrvrOvPcSTvPw0VIGKkAd6gAd4K6HNlrHzr8FJpHNVB+8eCRIQo7apJwSNTDEqo1NNPeoVTJ11OahQi+Mp5rsezNVjWgsDTjJkS7DXVcK4RmjLHaXM9Zro5HNYkrRqLo9c/bZJE+ruwEhPtCuHtZdqX7pN4DPKJjguBsXaj74x1HyXR2G306rZBDuG8LzOLi7OykmF2iq6nZA3QkXm4gtJJvGMuq42sDMrtGNg4PcASJE585QO0tnMccm/mb6p8sPJdtPVjE5T03I5QFaNj2sQBTqtFWn91xN5v/AE3Zt93BXVNimPVdrgR8kDaNm1GCbsjVuI6xl1Xp+kZdnFwkg91ikekszy4DEtGFRnNozHEKyydpq7PaIqD8eJ/yGPmsWk9zCHMJDhiC3MLUFtpWjCv+7qf1mj1T/wBVg94T/SUdDY+1VJ3th1M8fWb4jEea2rPaWvEsIeNWm94gYjqF5zb9nVKMXgC0+y9hljvyu/0eCHpVS0yCQRkRmlLoy4o9RD5T3lwVHtRXbmQ/84k/5Z+aPo9sB9ukf7XfA/NKZjA668nvLmWdrqJ3VBzaD5td8EQ3tPQ++Orag/8AFQmDN68mvLFHaOz/ANRv/d/xTntDZ/6rf+7/AIpYwZs3krywndpbP/UHQP8A+KpqdrKAyvHk35uCu4+bOjvJ24mBmVyb+1zfs0yfzGPJvzUD2hqvEAhgOYYInmcyls0tNdnZ1qzaX4qmm5vPUobZ+0iKkPODsCT5FYVgtN4R5q+YxXGW/J6IquDq7LtIOe6m/wBR7SARuIPsniDhisyq2rTtBLou79wg71nULSa9YPDSQxno5+87Qaxqujtt/wBE4faumDumPevHNKL27PVF2jkNt2dtWjUZgRLrp3YZR4ry91MgwdxgL0baVZwpAMwkhvIH9SVz9q7OvLiADIAyBgyJmNOK9UHSOMlZzd3GNEp89VvP7KVQJYQdW5Hflgsq07NqNOLSPDyErakmYcWgYNwGSeJETB+oTVWOBxBGG8Qk06K2QrbB/QKcN3uVWIzjekG8EsFTG78/JSPLE4SCldkjD63qZeBuSwOGDInPqoPjdCg0EyfBTugIUYMy+uqvZayw+q4jdgc/BUOqb8FBtM7zEY/ooDaZ2gq5TOR5Ee9a9k7QguN764rjiNM0pM581lwTKpNHoln25SjF0Yoiltyi4zPwJ5Lzdk4Tx3rruz/Ya321gqUqJbTmA+oQwOGrZxI4wsfJGszcriy1juk7x6rueGB6hZlq2CZ/dva/g6GnoZIJ6hFn/wCNdo0XB3ow8AZseCThlGaJ2Zs21MaHVaL2AySDi5o3AtGPklzjxuPzLkwrNa6tmJY5puuzpVQbjhw+YV77LRriaDgx++jUP/5vODuRgrZt1pvOYAaTmHCpMlrR96HNgjUjFD2/s9S9IbogZh9JxfTdvBaCZA5Houi1O3sZcL43OXtFBzCWvBa4biIKHvcV1FXZtVrYe70lMZFwvhvIyHM8kA7YAeR6N5bP4S9vhMgdV0WqjD02Y14p7617X2TrsE32PGGLWu92qHr9nLYAP3bXtMY04vNO9jsJnEfQVWpF9kcGujPvmEym+w124OoVR/aSPFsqFx8kejfh+B0Hlhit2ZoiUgErj/6b/wDEq+lYazsqL41IgeJS0MWNRPFaFnf1VVLZFWcmjheBPg2Vr2Hs894m/wCDY83fJc5akfTa05ErFaIiSj2F1dwDZDMJOvBup9yssexGA+sRlOPrYdYB8Ct7ZNek0SbsjAOnxjTkF59TV8O0NP0J2fYxQAJEHIAfZGnE6lFW/aPoxJaXDfHyQ9XatAwTUbhulY+19tUz9r1Ru3u6LzKLk7Z2tIEtlQPBe67dJiDhAOIjVCegMgscYG6YO/xzQ9s2kKt0BmAyxwM8AibC0gS6GgYmc+gXpXBzZXtDawZSN6Q7AC+MRhudogKFo9LdY8MeBEOngFT2n2vT9kAOxmNBpPh4rnO6tOLHPpEgm684dHDdzC0kqMN77HQ7Xszmfw5F0wYF4CeChsmy06hIf6FpHsyM9QRuWHQ2raaTS5rzdOBMTiMs8kUO1IeIr0WVOPsnxGKy4XwaU12dKeyTKjZYWQRBEzB3oKp2ObrUyxDZIB0kNKhYNsWdovU6zqOrHy4eMea6Gz7WY5oIqSMRN8YwcTmFzeaOiwZ5XPgkRjwS5JSAvSeYcmMAna4AYqqcU7WICTX6J+M5po3BIuyUAxOGCk1uvMnRNkDPQaDimDpBxzSwdF2dt9jY8tewFxaIfVEgEYi6Ad8njgugZbxZYdRt1qGQAvl1MOO4NdjGHRebWnGIxM9FZVtNQketGOXLALOO+xbPaB28tLaRm12Z7TAmqC0jh6pF7qQs7aNtfXg1rU94wIbF1jdCymzCOJkrh6VSn6rnMa475HmOK6iy7Yb6OaV5u5zZBx1HDgszk+jpCK7NAWak8F5MkiHPBLCRhnEaI2y1rO1jWB8BvqtxxwxiTiVzlSt+6IMy7EHcNZWRRY0EugHjv81lRyW5tyx4OwqbVs1F4iq5xO6SQOZAMK6l2js5xAg6GZHA+quPbVBOIA4pyQc+mGa1giObOys/aNgcZa2Jzk4YYZpWftM3GaUOxm6cDvkHzXFAnQcyrrPXuuw3EGPkmCCkzdtW12PqCoKVIO3F169H9phVV9qF0SyjnMQ/zxVFuDbxgRgCJzBjJB1arRGGK5ZUdFGw4298YNpAfha4HxDlk23a9yswkMIGYgnric1Vb7S4DKBquargl17E4kdAukP1yc9T88HoeytsirRvMaA8ZgbjylCV9q1fRlzvRAhzomRLdMcN/VcIx+BicfcpU6tQtLJJkzGM+fJa+aRzc2dAztG4fZZMb2zv5oJ3aBweXBrYJ9gtw8JWXddkMCn9AZ9Yc4PmtJIzkzZZ2heRgxn+I+aHrbdqnAFg5NAhZ3oxukeOHNOaZE44z4jhirSFs0h2ktIGBEatDZQj7fWeTL3E8TH6KgT/AL4JPwM5GNxlCWV2pzzN8YyDJz8dFYdsOvTDHC6ALwkD9VBrpOOKsfSY4ZHDVXYDNt5c0zMk448FQxoIxTimJ9VSeMIjXFNugVkGIHgqSBvCK9Ebx3ack7hjkfJCES6BgE3PeleHj9FXOrNu5clCkG08JO9KeqhBP6pQUBEvJTjcp0qQieqcNzMIKIXddVO4MFbTbJ3/AKqLBjDhlyy18lC0MaYb1xyUGCJP1O5Te6T9HBRBnHSI6IC+pVN3fP180fsR0kHPHl/tAUxf9XecFu2eh6NrWxMb941WW+jUTWt1oFdrGhjadxt28Pt8XDVY42TVGVUeCKsxg5ouVpbFe5kfsmvuqT1+ahVslqGRJ/xW3eS9JvlWyUcvWdaRN6+OkDkt3s3RrOLTVpuAGIccoiR8FKptJgke17vNNS206QIF3RGmwqQdbabi8z571m2p5aRI3jNag2q0tJuicoP1kuY2lanl0ZycpwxiMDlErhhbOz1KQ1ttPpDdwjTUoSpUaBABGeWHxSoPJc1u8OIxGe9WVmn1hABM6cPJdeNjg3e7BGxez0wBgjUrRbVgYkQBgR7X6oKtTum8dI18FK5heDTAHDzVIJ9dpJLcZJmcOqpcwiSN/Hr8FOm0OkzBABAgbxOOqsa0kMdJ3nIYHJBRQ1t4ERiYPzxV1QA8DMRHLBWXIBBIJBEdclXegH805QgoTGENxxxOkiZUS3LhG/fP6IioQ5hxGc4ZiNecKNZg3b9x5oWge5eeZAwAjrKi+icMhPxlTFaHcOOCtFSTkJ5ylkBX0zv4/Uqt2WA6q+s4ExG4jrlKmyl6oEj61VsUVQ3M4u1lQuNMHEKy0ARlqoU8t6EB6LMsFcGjqpsZmeim6nGW8eShSoiIk5qdCmC4gnLNSp0gQJOLcuuSZzYxOZ+ggIBsA8yr3nJOymZ4AZecqDwMvPoTl0ULQ5eMY5qt7QC6STIjDrgpOZAGGJHjimdZiAIl0mcDj4ICVCiAMs5zPL5lTdShkjLI7pkypU6DgXbogmc8U9GkSbmUjnhjijYoz6Ly0tkRx65rpKbTcLxLsp5LI2jRxEkYQBEYjd5Le2a6ad1xxIgZdJOqj6ZuC5QLe3n/AEj7Nag4Z4hZVqpuaYcCPchr0nOOK3yZN6vbms4n3c0BWrF2J8NypBCkGXRJwHLE8AE4HJG6TkJUapAE5/Dqmq15EeyJ+iSptsoLWyCbx1gQAs5FxB+8Oyn9MlM3g95jABxJOoaCIVmAc+9hnkd5wAHgqwwiTeIG5uY6+alkopsdW+5skTEzGHmmuEkyTG7jvUrO0B03CDrEjXwV7TIEgDE5YThmqyA9dvqDPHGM/wDStsdFpkZbukY/FJznTIAiPiPgFUHgGcsjxxQFtrs8FxYfVAbM5gGIHgiKlO8A1pAM7sjvhNSAdBnCAXdOHgqwcSQ6JIg9Afks2aottNMXbxN0m6BliZwmUMBIcIOGMczhCkapeS2oJghzTlBHJQLYviCTr5qojEG4GfLPAFQvzhnBEYBSpeyDO8GOBUaLmk5gQd+GOP6KkGY7Pfl7sSq72GWO8q+qwtOAk54dc0K0PuAtE5k+aAkAWmW665qyrabxIfqMswMJ5qtpc6MLpnd8kwYW5kHPGIPVUInXqwIAEHI7+qcsJyPmM/BQphrm5wZUS8j7XiD8EIXO+ajTy8fekkhSull1+SlaPa8PekkhOgyy/AIA/L3FJJZRph9P2qXN3vCos3tN/MUkkKH2r5/BDWf+L0HvTJLPRWD2v2mfW8rfsuQ/M73BJJV8Fhyye2sn/wBi5zd1SSWocGJchlmzH1ortofxjySSSRqPAHUz6/Bam6n+X5JJLDL2Y9t/9g9yMrZvTpLSMdkKfspqubOQ9ySSAhbtyF2j7Tfys9ySSpGX7N9no7/6oo+z9aNSSWTS4Bx/E/yUnZ/2n3pJLRkro+y3p7wh7T9rp7k6SA0mfa/Kz3uVNj+J+KSSIpK27uZ+KjbfYHIe4pJIGZVPei6OX1oEklTJ/9k="/>
          <p:cNvSpPr>
            <a:spLocks noChangeAspect="1" noChangeArrowheads="1"/>
          </p:cNvSpPr>
          <p:nvPr/>
        </p:nvSpPr>
        <p:spPr bwMode="auto">
          <a:xfrm>
            <a:off x="18288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5" y="1742282"/>
            <a:ext cx="2686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42608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10" descr="data:image/jpeg;base64,/9j/4AAQSkZJRgABAQAAAQABAAD/2wCEAAkGBxQTEhQUEhQVFRUUFRUUFxUXFBUWFBUUFBUXFhQUFBQYHCggGBolHBQUITEhJSkrLi4uFx8zODMsNygtLisBCgoKDg0OFxAQGywkHCQsLCwsLCwsLCwsLCwsLCwsLCwsLCwsLCwsLCwsLCwsLCwsLCwsLCwsMCwsLCwsLCwsLP/AABEIAMIBAwMBIgACEQEDEQH/xAAbAAACAwEBAQAAAAAAAAAAAAADBAECBQAGB//EAEwQAAEDAQQHBQENBgQDCQAAAAEAAgMRBBIhMQUTQVFhcZEiMoGhsQYUIzNCUlNykrLB0dLwFUNigqLCVJPh8XODoxY0Y2R0hJSz0//EABgBAQEBAQEAAAAAAAAAAAAAAAABAgME/8QALBEBAQEAAQIEAwcFAAAAAAAAAAERAhIhAzFBUSLw8QQUcZGh0eEyUmGxwf/aAAwDAQACEQMRAD8A+ihQ5oRGqHBdQpLEEjLEtKRqSlaiFLisI0YMRGsQLBpTMDTtTEcYRQgG0JiMqG0RGuCmjg3eVYAKryoAU1V7qTtQc3EZJlyu0qzliWaytY85V6IZvcVs6onYhSWMc+FV1niRzvCspjiMUZtqOwJmWwgZNKXMZ2AjmFreNZywVlqO0Jhk1VnODtqvGab1LwiznWhfXXkmLRirk1yPmsdLfUYMi6+EpdO8Lru8p0p1DPmAUCcFRq8M0MWamTlextNteFdqWig3lFGCzWpRqqCFUFSstIIVSxXAUKaB6sLlYlcqgDZ0RsqyWyo0cqofcKoToVDJ0UShQDZZ0X3OoEiM16loEYlS/RM1QSyqaBOlRIygTx0QmSKofvIl5JtkquEimKckchNlxQnTITnlMGkLSh+6qJFpVXVTINUTYVCrrKmizWymiPZKlw4Jhpx0aCLOK4pxQFJysMLGAblGpbuUyOoaKocrtMiDCNijUo8bgiBOqnTCDrOVwjdXJPlVvK9dTphehUCMpglVJTqXFVNVBKE9yApkQ9chlVcmC5cuQaqVQmKK7JAggIbwgbZL4pmJoKymOTUcyVIbLAiMfRBZKCocNyypwSKt8JQSUXF+KmA1opRIuKavJO0OViURr6ZKwkSYkVw9aDMpqpiegiVS2QLKiSKIjUocj0SzFX0DUIrmmIm0NVzKbKKr2rOqZEqkvQGKaqCHNQnsRxxUOTQFr0xFIlyxQ9xaqhouKk0Kzza0SO0JlNMuKiqWE4KMxPISVR6l7kJxVgguQlYlXZiqBBy5FcwLk0Y4lXGVIBxU31pnTBKsJEqXlRrCiafbOmGWqix7xV2uKmLK1X2gFQJlnXl15TF1outCBNNVJl6i+riaKZVItCDeXVQMiZTrUABcWqKOZ1dloSurXatOx3aTLYmY7ZXCqxmtKNGaKZDWz7oG9cZlliREEymLrQ16nWrP1qsJExNaDZVSd2CUbKitlRSxBJVqkJi+EJzwVdTAb9CmrPaSg3gquPFA420K7cVmudRWFpKYaek4IbZjklDaCo1yuGnv1muSPuhSmHUzw1dcU1UFyzrSKKpCteVapqOClcuTRBCqVdQU0wM1XK6hXqMUqpBVqKQE6kxAKI0qA1XCmrizVYqtV1VBIKlxUVQ5z2TyV0FCsVWqsCrqY4KwXBcE1MXBVw5DqoDlNVdxVCVWR+XE/cT9y4lNSuL0MyqxQ3LWogzKutU0XUV2JiNaV2tKtRRRNXE6xcoXJphO3WvVxvfStxjn0rSt0E0rsyWX7Oaf91NeSy5cIHevVqCa5CmSxbZpdxjcxwwcCDjiRkQSMRmktFTCPWasAA0qLxzaNxO87ljG3v76BK/3xnJ/3LzcOnDgCRUY0xrt20TdmfaJXt1bHGlcaENGIqC4igyyQeiD1N5L2bRFqd3i1g3Fwc4fVbTzTY0FJWpn2ZXNu/NQUvKt5WfoSXZMCeLbo8iUk7RE7T8UimYcXccsD5FA5eXXlh220SRuALqbLtMeZqV1nbapiLlcDWty6PrVptTDW9VSCqWfQc5HblA5Cv4Ir/ZkO70zzTdQbQa+SCA5TeUyaBfWrZyOBYD51Sr9EWkZSMf1ael2nmmKZvLryydTamk6xtBsJIujxYT50R7NZ531o0AD4xc4Nx3HMhMQ+JNyFaJeyeIV4tAO+O9oBzDQ4jqSPRFPs/GRQyONMBiMOVaoqA9WD1T/ALP9qomkp8kgU8MqJh+gWkEF8mP8TendRABam1IrkaK4ly4hDb7MtFffpMfoGmWIw4Ic3sySMLTJwJDSR0ogLJamhzWnN2WG5EvrLi9kO00yWiQ3SSKCjiTvc4nyWwzREdKXpPF/4BELzygXa7/7Sra0b1DvZthFDLLTdebyzuqZfZ6I0GslFAMnN4Z9ngi4ALY01oRhQeJwHmQEI28X7paQNjz3Sdw8+iHP7ItzjtEjSMQXBjgDWtaAN2ojNBEj32W8NgYy66u+8XZ4nCm1NSxPu1m8dR8q7j1VorYx1aHKvlmlpdG2UYOfNszzwxr3f1RZs2iYS46i0SMeflMBb17NFdhjadbG7wcd/CuCqLcy8RXIgVrUGoB+9ZVl9nn1OttjBtFwAjDeDTYmovZezB182mQk59uMA+F2vmmwFfpaIGheMOBPmAuVm6As4FBaH0+lD+Rcpo+TQ213ay7QxwGHaDiRuxCcsGnHRtlBAcXg0Jp2XmgvUpjgFl36/Fw5URCxoGYPD/VY0PaHtznWiMvcSO6aiooASAGjjjgvet01dFBNQDZRw8l4DQIb7ojIzvfccl9EG3irGpnqCdPf+YHU/ihyadNRS0eFTTpVMlyFK7LmFV7fP0U/bO3XOPK8hv0yaj3yU1Oxsp2HKjeARyUOQ4t5/cVDt8/RDLXfIDi4j/xWuDSdneAWlHbpRgHCnCn4JJrA40cA4UOBAIy3FCk0TDhSGPPHsNGHRVfhap0jPv8AT8qqdJT/ACvT8qzDoiD5pnRUOiYPmm9EM4+9/L+WgdJ2gO7+BrhRop43VLtIzfL9PwWS7RUNR72zGuzkr/smD5qP6gUX4fe/l/J2TTEoIrKMTTOlMCd/AKIraXVIvSbywsoDuNXZpE2CIFtI4xj8hvyTwWnZAA0gAAV2YInwhutLsKNkGIxcGUodmBKeFue0XQMDUHBmRFOZzSlqbebSpFS3EGhHaGIO9AdYHjK0S+OrP9qGS/4bB01Lu37B+ZUdpyTd0A+96xH2aUED3Q7HfFHspw4rnWSf/Ef9Fn4ovTP7p+v7Nn9uS7vIfmVHacmpgBXGlWin2li+5Z/8QP8AJZ+Kg2Wb/Ef9Fn4odM95+v7NRmnpjUEZGmDW0yrjV3Fd+2Zt/k3/AFWI2yyku9/dnsjjxwHD9UVjYX7Z5fC4P7UOme/+/wBj79KPLjfNAKdoAbcsGtzw81Q6Tb8676rvypawWW7KTfe43fjOrnXZktIuRn4SMmkGH94/6r/yoPu8UFXSHDZG8+jMVoFyCw9kcghvH5v8AWOQPcQQ4i7XtsIFa5i8Oacs9naXmnZwzaG1z4ghKOmuurRxwp2QSc9wRtF2m9Iey8dn4zSNuyvNE03JYzT4R/i2H/8ANKw2dxGMjtlOzHj/AELSkyPJLxjsjLqFTqKOsX8Z+pF+Rcm7pXIbXz9mg5iMGnDGlHDZxFEeP2TndtArxr6L6hPGxwxBx2tJaa5bFg6T0SQHEPvNAODtmBPieiXjYnZ5jR3sw6KVjy8dlwwpSuzDqvW3uK8pZHxg1L6HYQMjsNHBPwTS3nOjuPyHddjx7LiB0WZdasbRcgzH1HqEky0THJrP62jqQl7XaZQBUwjEfGc49Gq6jWvIUrsuYWLLpB4GMjP5WOd6kJd9udte48mBvq8+imxceogPbHj6JsrzOibaA8Oe5wbiLz3NDQTlk0BbctsoWgCocQLwxHkrKhlxVCVJKG4oKPOI8VclAldi3x9CudMBtHVBMpxbz/tKYs78Csq0aQjBbVwGNccBSh2lJ2i2h9DGHPAzuuoPQ3t/RB6F78uY9QmnFeY0UHXgXNmGObi/V9DhmvTEpLpVCFVxUuKoSggqhKklUJQCZm7n/aFZxQmZu5/cFLigrC73w8h/cmHOWa+0XHOdQuwbgKVxLt5AVDpUfNy9G/mQaJchsd2RyHos2TTAGccmPBn5kIaXwoGZYVL2NGXMqaGrXFfkiaRUXgXY0w241rTHYnLDZ5anVNqboFDg0Y1oWNBDc9mdFm6KmEs7NYWi7UtDSXG8RQEmmQXt7FaA2mGABxbkMsxsKYgFk0TK4++SRgfJY0l/iS6g27CtazaKjYMr3F1D5ZeSqy1tczvNPZyIocuP4JkuG7of9lsFDVyXbIN7v6lyDxh0tI4bBkcqnqUvabYaG84k0wBNSTso1ZFngkcBekNKZNFPNPWextaDQY0OJ5K1qzjPUkdMsPfgjPEAD7vvRX2+zyd9kg/ncR5uPosCq6q82jeZFZsmTPZzw86D1V2aPP7u0tO3HHHqV5+NpcaAEncBU9E43RcxFdW4De8XB1fQK6rSk0ZaN0T/AAbXzAS77JKO9Zq/RJ9GkoENmc0YTsb9GRzzhwhDk2y33M55X8BGwecrq/0phro9JGMXXxPDfkkCmOdagIElos7yDqw3aaMpXxBTp9ogMq8am+TyAawDqUN3tCx3fga4cSCeharo6CASA6qOT6V+drOPayUz6Pcyl9xaNpfaX08h6IkGnIBhq3M5AYciDUeCHILHJiZHgne4/wB4KumRJ0UxwBMtd918kleRcWoc1kgYANTI/mSG/erjQ8Tvg7QB9U/ZIXM9n5W/Bytpzc0dKEJp2IutsbPg4IW8S0uPmVWTS8xyeW8GNa30Cdfo62DI3hwcz76FAkitA70APHV3vMVWbeR2N2OyuFJS50jmkmgcThiDUk7lqN9oIcnl0Z3PY4elQvNG2OZnFdO8F7D5UR2ac33vC677QWpyLNa0umW320kjLSc9YBhyK0G2thyew8nN/FeWltcT6Eim3FjT1oFYPgPxYf8ALLfvV6k6a9OZm/Kb1CG6dvym9QvNPjipW7BTm6vQAqhsV7FsURbTAA06k0PonUdNbgtsYLqvYMdrm7hxSk+nYRk68eFSsn3LIDXVM5dlwHhUq9Zhky6OEeGPgp1yGGHzmcloY4NdTtUIAu1OFaVWZa4LhpUHPgcN4/WRT+omcO04sH8Ru9GgVPRLO1DMyZHbsm9Bj5hZt6vRZC8TSTQAk7gKnoE4LDTGRzWDji7oMB4kJeTSb6UYAxu4Aef+tUoccSa88eiz0wb+h7XG2RrY2ucS4G8aDFoNMMMKE4cV6iXSrC5jGi6a9o5P8a0IHJeK9nyBaIycqmp3VaQK+JC9xarE1/eFfUeOxdeHl2c6xtJ2e0a4lrn3Hd17XijQ1oGrdG4UNSHGvHFOaLtr2BzJC910No6oDjeGTgQpfY3tHYkcODu0PPHzWebRK10l5jX90EtND3R8U8962vVbO700eknEAm8DTIAEDxripWJFpgUxjlB3XCuTYz1M+yk3W8h6JuIJOyd1v0R6JyJbarNFms/xQHHYHyOZ5AD7SG8Pb3YGU3sibJ/U9z/RWfBAO5K/E0uvGANDtIG2mVVx0dNnGwEDaHXeFRXOtCuONkpdLy0ulzxTMXyz+mO6PJJPmJNaCu+6K/WOPmtVtrkrSQgAZ6wBww2AHNKWi2xF1NUCN7asJ8AaBTKFXSE5knmaql5NDUOyc9nBwDh1FFIsFcWSRuHO6f6gB5rOUKKRxTT7BK3ExupvAvDqKhKl/wCsvJQEDm7vIeqhrQf1j5odVIcqqzmjipa9ze65w5Ej0VTJ+sFLZOAxUww2zSM4ykd4uDvWqbg0xaccL1P4MvFtFkuerMlGPe6qjZb7USDB0Y6ketVcafhd8JAD4Md6gLzxK5NR6Btrsbq3mXccOy4YUHyTvqriy2J2Ul3+cj7YXmlJaFNMemGgIXdyWvix3pRDf7LO+LIPFpHoSvN0RY7Q5vdc5vIkeibBtO9n5xk9vg9w9Qgu0VahsJ/nYfUpaHTU7cpCR/EA7zOK07N7TO/eRg8W4Hoc1dht92bNou0O7zXnpTyQxoWb5p3RetsmkWSCrTlmCKEJj3YP0Fc1O9eLOhZvm3DnT8Vo2LQAGMrv5Wkebvw6rdntsYzdicgK3jyCxbfpRrTQ1b/A0gvPM5MUww++ztI1LA1pcDQDM0Fe0fClSkbH7RvhJjlaXBpu7pG02Y5+PVB9ntKGS1MYwXGG8S0EmpDHULnnF2zhkvT6U0NHPi4UdkHjvcjvHNbnG+jpw58J8POdnWLSsM3ceK/JODuhz8EtLHV8uJ77BTCnwbDurtXm9J+zc0eLRrG72jteLM+lUro/SMrNd2j2Wh1HY9oOjaK1xywVnK+rpfs/GzeF17oRLl5eP2ufQVjaTvDiB0x9VC11Rj7r4vsYsndHJOxJGyd3xPqU5GujhfN5WeYNc4AfGIqXccqNp6qgtLscSAaVDcBhwWpbdEElxbQ1cThgcTWlCceo5LIljLTj6dRwXBtpWLTMkYoCCNzmNNRuJbdJ8SU1JpSBxF+ztx7zmG4RyHZr1KwW13frmrA8emKm1eluMsVlkrdlLDukZQDm408iVWT2WeBeiLHjYWPp5uw6FY2u5q8VqLTVvZJ2tq09QQU0ye48sE8BxvsJ2nbydl0RBpeQjtljxue0P8zX1Cmx6akjHZdtB7TWkmhBxcKO2bytGPTEcuEtmY4/KbifMV/qTdOzFn0hGcNUGmoxaXDDbQXiF1n1Th2pCx2ObQWndTEEcqJ7SEVkpVt9p+SCDQ8QSfVZBMYyaXcXE/ZbSnUpkNaH7Pr3JInVyF+44+DwFWfR0jBVzHAb6VHO8MEmbWQKNo0bm4ddp8SojtbwcHZ7+16gqYLKSFcT178Y5tqw9MQfJWYxjsnFvB4/ubUKYAKUw6wyZgXhvab3olpGluYI5gjyURNAuHFDvFRREHdJXY3wQjVPWPREkmIFB8p2HlmVvWLQMbcXds8e74D8aq5aPO2OwPk7jcN5wHU5+C3bLoJjcZHXjuGDR95T1qlZGMbo3AZ+ACy7Xb8K1uN3uxceTf8AdTtFkh6WVkYoMBsA+4DNZ1s0lTbcryLzyGQ8Vl/tIFwaOyDm41Lz9EY4nIc9iLNoxt17i5+BINAHk0DTiTQjvUI2UO5LZP6nbh4PPnxt4ztPwK2nSRyYLtczWrz9JyTYCcSKcj61qnbLYmOcGh4BJAxaRnyr6poaP7JLXsJBAoDvyFTkeCvLn0pw8Pnymye/t6eZv2UYBaGnaQ8k13tPBe5Xk/Z+xat4eTU0cKDIdk412r04mFK8+OWZ5K8PEnfal+zeLZOXT2v1EKw5rIyR04e0G9K1pORu6qE0vDGlQCtgSgmg2fjRZrD2pOM3pHGPuXWWWdnO8Ofh3OUys53snETg+QDdVuHVqlb4Uq5F+8eL7vNwyQNGMjyKn4gbtO91Sul0tZ2GlJSTjTsjrVYbWSSCgDY2nOnePM/7JqGyCMghrnYGtBedmEvJns3bO+Olbj8ccXivkxIaatMLRV0V81oBrXNyrj2d1fNVfNLT3uCUk743gDmSPRZMui7Q81ewj6Ra0DqVhfLyPaTlhilcwWZjqBpq6WU95gdle4pX9qRjKzQ+OtPq9O6csBdIHEtxjjw1sLMQwA4udXZuWeLKRk6zN4unjcfHtEeSII3SZPds1nP/ACnEDmb6s7SYAq6KychFeP2qeaWksZd3p4D/AM2voEI6MBzng+tIfSNSjY0RpNks8cfueABxoTqWVyNKYYY03pA6feRQxWem7UNp0RdB2NrLRC4zxEiRuA11TU0oKxgBBn0dGHOrPGKE4XZq50pTV+igqNMH5iy//Hart0sdkFm8LOz8FUWGL59n1JqfYVjZottoZ4RSflU2mCt0q4Zx2cf+3jr6LRs2lCYZXCOIOjMVKQxjB5cDhd4BZIs0Pz4/y5PwWhYrPHqJwJga6ok6t/Zo80wpjUmmCTQWP2gHx2sqczqYzXxp9yn9qMPd1I+lZ4z9zVle44/n2/5cv4KW6NaTQTtJ/wCHN+RNo0zaH5tjspA2iGMerfvVjppzBjHG8bA2ANZ1oSegQINAAVvzNp/CH4+Jatiz2GJvdLSd5vE+YVUB1XCJ2os3bZefWEVDr7hhlsAzTELYxiIYq7xGB/smbW+MNaXvaBQgYkVNTlgsi21INyWJjflFxqPAtHqhGhadKxsGLW9CPIFJO0yPmWBu8ukBPIArINmDcWSwudte+Zo6VpTyQm2OVxrrInneJ4SPBt9XKGp9NwNd/wB3BO0mWSvhUlRpeeysnkjNnc4tNL2vk3A4VrTNZto9nrS4mkZI+UHxmuHB60tPaIlfaZXNYSCQQQQfijZmrmeRsCsctka8PEMgIr++rmKVxZnjmjiSyAOuslbWuIdES28Lrg0uFceNczSiQboecfuZPqO/BXksLmtN+N5NDRtx9K7yaLjdtdOPjXjMn4mLOLKwhwdaatIOLI3ZGvxSEay2eBwbGJjUvqL9ndW8922ktDsGWSzXh73Bt1xcTQNDT0Df1kvQaG0QGOa6Qhz6tIAPYZUi6a7SSMDt+KHYuG5Or0Tj4t4yyX/rQ0bYgx13WVABHwRblhg7LetbUDDEGhrjvO3JYWjnxe6pGx1LgHlxDqsDr4q3i7HZg2lCSTht1W5w4+ycvtHi+XVXCCmRG3aNpqkWWV9XYZyF2YOFAAcDwThWTE/tHA/CyY7MytySeTny58uXe1q6t3yT0KlBvLlWGdbZC2t0kciR6Lx+ktIy3gNbJt+O7fzULljl5OozHnUl1Te+Vt6rJOJx2rlyxBr6c70X/p4fsLLULlUizVZcuU9Rp6Mwkhph77H9sJW3fDSfTf8AaK5ci1zTh+tyoRioXKKNEMf1xTlj+BtP0Yv/ALGqVyRmkP8AVeosLAGCgA24DapXKcVi02SXkNAaLly1WoqMYoScTSTE4n4R21ef0y86ylTQAYbFy5OCRnkoshpdpuqpXK0jd9lrS8voXuIrleNF7d9kjkDhIxj/AKTQ71C5crw8nK+T5/p1gjLxGAwX6UaLuF0YYKfZa0PdM0Oc4i67AuJGW5cuSt3yeh0JaXl8oL3ECdjQC4kBpY4kAbsMlpWaQlrSSSbsRrXGpLgTzIwUrluJDzLMwdoMaHHNwaATXE1PNQ4LlyM0Jyy48z/xZPUqFyodUrlyMv/Z"/>
          <p:cNvSpPr>
            <a:spLocks noChangeAspect="1" noChangeArrowheads="1"/>
          </p:cNvSpPr>
          <p:nvPr/>
        </p:nvSpPr>
        <p:spPr bwMode="auto">
          <a:xfrm>
            <a:off x="2877345" y="996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594" y="419258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1058467" y="2746375"/>
            <a:ext cx="2187575" cy="10080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000" b="1" dirty="0">
                <a:solidFill>
                  <a:schemeClr val="tx1"/>
                </a:solidFill>
                <a:latin typeface="Arial" panose="020B0604020202020204" pitchFamily="34" charset="0"/>
              </a:rPr>
              <a:t>Pump Hydro Storage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000" b="1" dirty="0">
                <a:solidFill>
                  <a:schemeClr val="tx1"/>
                </a:solidFill>
                <a:latin typeface="Arial" panose="020B0604020202020204" pitchFamily="34" charset="0"/>
              </a:rPr>
              <a:t>175 €/kWh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800" b="1" dirty="0">
                <a:solidFill>
                  <a:schemeClr val="tx1"/>
                </a:solidFill>
                <a:latin typeface="Arial" panose="020B0604020202020204" pitchFamily="34" charset="0"/>
              </a:rPr>
              <a:t>(Source: </a:t>
            </a:r>
            <a:r>
              <a:rPr lang="en-US" altLang="da-DK" sz="800" b="1" dirty="0">
                <a:solidFill>
                  <a:schemeClr val="tx1"/>
                </a:solidFill>
                <a:latin typeface="Arial" panose="020B0604020202020204" pitchFamily="34" charset="0"/>
              </a:rPr>
              <a:t>Electricity Energy Storage Technology Options: A White Paper Primer on Applications, Costs, and Benefits. Electric Power Research Institute, 2010)</a:t>
            </a:r>
            <a:endParaRPr lang="en-GB" altLang="da-DK" sz="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2276079" y="5238748"/>
            <a:ext cx="2447925" cy="877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000" b="1">
                <a:solidFill>
                  <a:schemeClr val="tx1"/>
                </a:solidFill>
                <a:latin typeface="Arial" panose="020B0604020202020204" pitchFamily="34" charset="0"/>
              </a:rPr>
              <a:t>Natural Gas Underground Storage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000" b="1">
                <a:solidFill>
                  <a:schemeClr val="tx1"/>
                </a:solidFill>
                <a:latin typeface="Arial" panose="020B0604020202020204" pitchFamily="34" charset="0"/>
              </a:rPr>
              <a:t>0.05 €/kWh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800" b="1">
                <a:solidFill>
                  <a:schemeClr val="tx1"/>
                </a:solidFill>
                <a:latin typeface="Arial" panose="020B0604020202020204" pitchFamily="34" charset="0"/>
              </a:rPr>
              <a:t>(Source: </a:t>
            </a:r>
            <a:r>
              <a:rPr lang="en-US" altLang="da-DK" sz="800" b="1">
                <a:solidFill>
                  <a:schemeClr val="tx1"/>
                </a:solidFill>
                <a:latin typeface="Arial" panose="020B0604020202020204" pitchFamily="34" charset="0"/>
              </a:rPr>
              <a:t>Current State Of and Issues Concerning Underground Natural Gas Storage. Federal Energy Regulatory Commission, 2004)</a:t>
            </a:r>
            <a:endParaRPr lang="en-GB" altLang="da-DK" sz="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0306368" y="4654547"/>
            <a:ext cx="1535112" cy="9239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000" b="1">
                <a:solidFill>
                  <a:schemeClr val="tx1"/>
                </a:solidFill>
                <a:latin typeface="Arial" panose="020B0604020202020204" pitchFamily="34" charset="0"/>
              </a:rPr>
              <a:t>Oil Tank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000" b="1">
                <a:solidFill>
                  <a:schemeClr val="tx1"/>
                </a:solidFill>
                <a:latin typeface="Arial" panose="020B0604020202020204" pitchFamily="34" charset="0"/>
              </a:rPr>
              <a:t>0.02 €/kWh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800" b="1">
                <a:solidFill>
                  <a:schemeClr val="tx1"/>
                </a:solidFill>
                <a:latin typeface="Arial" panose="020B0604020202020204" pitchFamily="34" charset="0"/>
              </a:rPr>
              <a:t>(Source: </a:t>
            </a:r>
            <a:r>
              <a:rPr lang="en-US" altLang="da-DK" sz="800" b="1">
                <a:solidFill>
                  <a:schemeClr val="tx1"/>
                </a:solidFill>
                <a:latin typeface="Arial" panose="020B0604020202020204" pitchFamily="34" charset="0"/>
              </a:rPr>
              <a:t>Dahl KH, Oil tanking Copenhagen A/S, 2013: Oil Storage Tank. 2013)</a:t>
            </a:r>
            <a:endParaRPr lang="en-GB" altLang="da-DK" sz="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10103644" y="1027908"/>
            <a:ext cx="1593850" cy="64293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000" b="1">
                <a:solidFill>
                  <a:schemeClr val="tx1"/>
                </a:solidFill>
                <a:latin typeface="Arial" panose="020B0604020202020204" pitchFamily="34" charset="0"/>
              </a:rPr>
              <a:t>Thermal Storage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000" b="1">
                <a:solidFill>
                  <a:schemeClr val="tx1"/>
                </a:solidFill>
                <a:latin typeface="Arial" panose="020B0604020202020204" pitchFamily="34" charset="0"/>
              </a:rPr>
              <a:t>1-4 €/kWh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800" b="1">
                <a:solidFill>
                  <a:schemeClr val="tx1"/>
                </a:solidFill>
                <a:latin typeface="Arial" panose="020B0604020202020204" pitchFamily="34" charset="0"/>
              </a:rPr>
              <a:t>(Source: Danish Technology Catalogue, 2012</a:t>
            </a:r>
            <a:r>
              <a:rPr lang="en-US" altLang="da-DK" sz="8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GB" altLang="da-DK" sz="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51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9" y="1746250"/>
            <a:ext cx="5265737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7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fully decarbonized Denmark 2045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274" y="1331331"/>
            <a:ext cx="1685010" cy="239703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29" y="1828801"/>
            <a:ext cx="8249211" cy="3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8" y="1223867"/>
            <a:ext cx="1177410" cy="166245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AA68898-0CB7-4876-A4FE-3ABF18A0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24" y="3687987"/>
            <a:ext cx="10515600" cy="5673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2045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58" y="1815074"/>
            <a:ext cx="1228767" cy="1747998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2161"/>
          <a:stretch/>
        </p:blipFill>
        <p:spPr bwMode="auto">
          <a:xfrm>
            <a:off x="2589636" y="1223867"/>
            <a:ext cx="7891335" cy="4874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2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167" y="1056162"/>
            <a:ext cx="2717800" cy="1325563"/>
          </a:xfrm>
        </p:spPr>
        <p:txBody>
          <a:bodyPr/>
          <a:lstStyle/>
          <a:p>
            <a:r>
              <a:rPr lang="da-DK" dirty="0"/>
              <a:t>Biomasse</a:t>
            </a:r>
            <a:br>
              <a:rPr lang="da-DK" dirty="0"/>
            </a:br>
            <a:r>
              <a:rPr lang="da-DK" dirty="0"/>
              <a:t>2045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4094" y="2613410"/>
            <a:ext cx="255154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Overview: </a:t>
            </a:r>
          </a:p>
          <a:p>
            <a:pPr marL="0" indent="0">
              <a:buNone/>
            </a:pPr>
            <a:r>
              <a:rPr lang="en-US" b="1" i="1" dirty="0"/>
              <a:t>(153 PJ minus </a:t>
            </a:r>
            <a:r>
              <a:rPr lang="en-US" b="1" i="1" dirty="0" err="1"/>
              <a:t>eksport</a:t>
            </a:r>
            <a:r>
              <a:rPr lang="en-US" b="1" i="1" dirty="0"/>
              <a:t> 13 PJ = 140 PJ </a:t>
            </a:r>
            <a:r>
              <a:rPr lang="en-US" b="1" i="1" dirty="0" err="1"/>
              <a:t>svarende</a:t>
            </a:r>
            <a:r>
              <a:rPr lang="en-US" b="1" i="1" dirty="0"/>
              <a:t> </a:t>
            </a:r>
            <a:r>
              <a:rPr lang="en-US" b="1" i="1" dirty="0" err="1"/>
              <a:t>til</a:t>
            </a:r>
            <a:r>
              <a:rPr lang="en-US" b="1" i="1" dirty="0"/>
              <a:t> 23 GJ/capita)</a:t>
            </a:r>
            <a:endParaRPr lang="en-US" dirty="0"/>
          </a:p>
        </p:txBody>
      </p:sp>
      <p:pic>
        <p:nvPicPr>
          <p:cNvPr id="5" name="Billed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"/>
          <a:stretch/>
        </p:blipFill>
        <p:spPr bwMode="auto">
          <a:xfrm>
            <a:off x="3916113" y="1305928"/>
            <a:ext cx="7344429" cy="5318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23" y="4105270"/>
            <a:ext cx="1685010" cy="23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0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9790E-8B6F-2601-FF58-27F27DB7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Essential changes in </a:t>
            </a:r>
            <a:br>
              <a:rPr lang="en-US" sz="2400" dirty="0"/>
            </a:br>
            <a:r>
              <a:rPr lang="en-US" sz="2400" dirty="0"/>
              <a:t>the future electricity demand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9B3AC7-947E-7594-7D01-F687DB20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2257300"/>
            <a:ext cx="4388428" cy="3998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”classical” non-flexible electricity demand increases by new flexible demands for:</a:t>
            </a:r>
          </a:p>
          <a:p>
            <a:r>
              <a:rPr lang="en-US" dirty="0"/>
              <a:t>Electric Vehicles </a:t>
            </a:r>
          </a:p>
          <a:p>
            <a:r>
              <a:rPr lang="en-US" dirty="0"/>
              <a:t>Power-to-Heat (heat pumps and electrical boilers)</a:t>
            </a:r>
          </a:p>
          <a:p>
            <a:r>
              <a:rPr lang="en-US" dirty="0"/>
              <a:t>Electrolysis and Power-to-X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5487627-D14F-BFEF-A65B-60E50E48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089" y="304402"/>
            <a:ext cx="1024825" cy="144701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4795BF5-F073-A5F5-6252-4CDB2BE49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278" y="2049921"/>
            <a:ext cx="6196992" cy="36468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45596FA-749F-3521-B195-D0D3B19D1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975" y="473153"/>
            <a:ext cx="1024825" cy="14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1A51E-86B2-AD5F-0F9A-A0FBBC2C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36" y="799077"/>
            <a:ext cx="9184689" cy="1325563"/>
          </a:xfrm>
        </p:spPr>
        <p:txBody>
          <a:bodyPr>
            <a:normAutofit/>
          </a:bodyPr>
          <a:lstStyle/>
          <a:p>
            <a:r>
              <a:rPr lang="en-US" sz="2800" dirty="0"/>
              <a:t>PV and wind will cover the ”classical” non-flexible electricity demand in the hour except for only 7%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0C19A7-25E0-7715-6D3A-47E63F4A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774" y="312515"/>
            <a:ext cx="1024825" cy="144701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6AD264C-79DE-99BC-F4F8-DA22D0E95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468" y="533186"/>
            <a:ext cx="1069802" cy="152185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00718A7-D902-FD4F-A667-1B51BC62E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82" y="2061578"/>
            <a:ext cx="9550381" cy="4145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093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9790E-8B6F-2601-FF58-27F27DB7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99" y="1050827"/>
            <a:ext cx="6954982" cy="1325563"/>
          </a:xfrm>
        </p:spPr>
        <p:txBody>
          <a:bodyPr/>
          <a:lstStyle/>
          <a:p>
            <a:r>
              <a:rPr lang="en-US" dirty="0"/>
              <a:t>Expansion of Solar and Wind for electricity production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5487627-D14F-BFEF-A65B-60E50E48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800" y="717364"/>
            <a:ext cx="1024825" cy="144701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F701A07-1F87-DE9D-291D-1C793A13C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712" y="1291723"/>
            <a:ext cx="1069802" cy="1521859"/>
          </a:xfrm>
          <a:prstGeom prst="rect">
            <a:avLst/>
          </a:prstGeom>
        </p:spPr>
      </p:pic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52C5A5FB-E384-C64C-36E3-49D801372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76872"/>
              </p:ext>
            </p:extLst>
          </p:nvPr>
        </p:nvGraphicFramePr>
        <p:xfrm>
          <a:off x="1180228" y="3264760"/>
          <a:ext cx="5145035" cy="222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701">
                  <a:extLst>
                    <a:ext uri="{9D8B030D-6E8A-4147-A177-3AD203B41FA5}">
                      <a16:colId xmlns:a16="http://schemas.microsoft.com/office/drawing/2014/main" val="2187801175"/>
                    </a:ext>
                  </a:extLst>
                </a:gridCol>
                <a:gridCol w="1355658">
                  <a:extLst>
                    <a:ext uri="{9D8B030D-6E8A-4147-A177-3AD203B41FA5}">
                      <a16:colId xmlns:a16="http://schemas.microsoft.com/office/drawing/2014/main" val="1889758118"/>
                    </a:ext>
                  </a:extLst>
                </a:gridCol>
                <a:gridCol w="1204275">
                  <a:extLst>
                    <a:ext uri="{9D8B030D-6E8A-4147-A177-3AD203B41FA5}">
                      <a16:colId xmlns:a16="http://schemas.microsoft.com/office/drawing/2014/main" val="1383702426"/>
                    </a:ext>
                  </a:extLst>
                </a:gridCol>
                <a:gridCol w="1318401">
                  <a:extLst>
                    <a:ext uri="{9D8B030D-6E8A-4147-A177-3AD203B41FA5}">
                      <a16:colId xmlns:a16="http://schemas.microsoft.com/office/drawing/2014/main" val="1706327053"/>
                    </a:ext>
                  </a:extLst>
                </a:gridCol>
              </a:tblGrid>
              <a:tr h="473880">
                <a:tc>
                  <a:txBody>
                    <a:bodyPr/>
                    <a:lstStyle/>
                    <a:p>
                      <a:r>
                        <a:rPr lang="da-DK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810807"/>
                  </a:ext>
                </a:extLst>
              </a:tr>
              <a:tr h="473880">
                <a:tc>
                  <a:txBody>
                    <a:bodyPr/>
                    <a:lstStyle/>
                    <a:p>
                      <a:r>
                        <a:rPr lang="da-DK" dirty="0"/>
                        <a:t>Solar (PV)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80507"/>
                  </a:ext>
                </a:extLst>
              </a:tr>
              <a:tr h="473880">
                <a:tc>
                  <a:txBody>
                    <a:bodyPr/>
                    <a:lstStyle/>
                    <a:p>
                      <a:r>
                        <a:rPr lang="da-DK" dirty="0"/>
                        <a:t>Wind onshore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4.200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4.800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707167"/>
                  </a:ext>
                </a:extLst>
              </a:tr>
              <a:tr h="473880">
                <a:tc>
                  <a:txBody>
                    <a:bodyPr/>
                    <a:lstStyle/>
                    <a:p>
                      <a:r>
                        <a:rPr lang="da-DK" dirty="0"/>
                        <a:t>Wind offshore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6.600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12391"/>
                  </a:ext>
                </a:extLst>
              </a:tr>
            </a:tbl>
          </a:graphicData>
        </a:graphic>
      </p:graphicFrame>
      <p:sp>
        <p:nvSpPr>
          <p:cNvPr id="11" name="Titel 1">
            <a:extLst>
              <a:ext uri="{FF2B5EF4-FFF2-40B4-BE49-F238E27FC236}">
                <a16:creationId xmlns:a16="http://schemas.microsoft.com/office/drawing/2014/main" id="{2A3418DB-4A26-7418-9D8B-118866E5D80E}"/>
              </a:ext>
            </a:extLst>
          </p:cNvPr>
          <p:cNvSpPr txBox="1">
            <a:spLocks/>
          </p:cNvSpPr>
          <p:nvPr/>
        </p:nvSpPr>
        <p:spPr>
          <a:xfrm>
            <a:off x="6951517" y="3264760"/>
            <a:ext cx="43868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Similar expansion of Solar Thermal and Geothermal energy for heat production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9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59F0-5DAD-5310-81D8-C44360262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0C33A2-B99C-AB24-3D51-554CF944591C}"/>
              </a:ext>
            </a:extLst>
          </p:cNvPr>
          <p:cNvSpPr txBox="1"/>
          <p:nvPr/>
        </p:nvSpPr>
        <p:spPr>
          <a:xfrm>
            <a:off x="4299976" y="4622186"/>
            <a:ext cx="6548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“Academic insights from modelling and Danish experience”</a:t>
            </a:r>
          </a:p>
          <a:p>
            <a:endParaRPr lang="en-US" dirty="0"/>
          </a:p>
          <a:p>
            <a:r>
              <a:rPr lang="en-US" sz="1600" dirty="0"/>
              <a:t>Henrik Lund, Professor in Energy Planning</a:t>
            </a:r>
          </a:p>
          <a:p>
            <a:r>
              <a:rPr lang="en-US" sz="1600" dirty="0"/>
              <a:t>Aalborg University, Denmark</a:t>
            </a:r>
            <a:endParaRPr lang="en-GB" sz="1600" dirty="0"/>
          </a:p>
        </p:txBody>
      </p:sp>
      <p:pic>
        <p:nvPicPr>
          <p:cNvPr id="6" name="Picture 5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A109B652-954A-FB39-4079-706C4D85A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845926"/>
            <a:ext cx="9351264" cy="39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907" y="953055"/>
            <a:ext cx="10733314" cy="1325563"/>
          </a:xfrm>
        </p:spPr>
        <p:txBody>
          <a:bodyPr>
            <a:normAutofit/>
          </a:bodyPr>
          <a:lstStyle/>
          <a:p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Henrik Lund, Aalborg University, Denmark</a:t>
            </a:r>
            <a:endParaRPr lang="da-DK" dirty="0"/>
          </a:p>
        </p:txBody>
      </p:sp>
      <p:pic>
        <p:nvPicPr>
          <p:cNvPr id="3" name="Picture 3" descr="win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129" y="1943975"/>
            <a:ext cx="3590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025357" y="2671763"/>
            <a:ext cx="287338" cy="217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241256" y="2600325"/>
            <a:ext cx="1621631" cy="1428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pic>
        <p:nvPicPr>
          <p:cNvPr id="6" name="Picture 6" descr="aa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06" y="2041525"/>
            <a:ext cx="20875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AU_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450" y="1752600"/>
            <a:ext cx="2016125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12014" y="3825718"/>
            <a:ext cx="4727575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b="1" dirty="0">
                <a:solidFill>
                  <a:schemeClr val="tx1"/>
                </a:solidFill>
                <a:latin typeface="Times New Roman" panose="02020603050405020304" pitchFamily="18" charset="0"/>
              </a:rPr>
              <a:t>Jutland/Denmark: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da-DK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da-DK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 Approx. 50% wind power</a:t>
            </a:r>
          </a:p>
          <a:p>
            <a:pPr>
              <a:spcBef>
                <a:spcPct val="0"/>
              </a:spcBef>
            </a:pPr>
            <a:r>
              <a:rPr lang="en-GB" altLang="da-DK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 High share of the world’s offshore power </a:t>
            </a:r>
          </a:p>
          <a:p>
            <a:pPr>
              <a:spcBef>
                <a:spcPct val="0"/>
              </a:spcBef>
            </a:pPr>
            <a:r>
              <a:rPr lang="en-GB" altLang="da-DK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 30-50% of electricity supplied by CHP</a:t>
            </a:r>
          </a:p>
          <a:p>
            <a:pPr>
              <a:spcBef>
                <a:spcPct val="0"/>
              </a:spcBef>
            </a:pPr>
            <a:r>
              <a:rPr lang="en-GB" altLang="da-DK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 &gt;50% District Heating</a:t>
            </a:r>
          </a:p>
          <a:p>
            <a:pPr>
              <a:spcBef>
                <a:spcPct val="0"/>
              </a:spcBef>
            </a:pPr>
            <a:r>
              <a:rPr lang="en-GB" altLang="da-DK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&gt; 40% Biogas in the natural gas supply</a:t>
            </a: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25" y="2935606"/>
            <a:ext cx="222838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" y="3969068"/>
            <a:ext cx="3811034" cy="2116772"/>
          </a:xfrm>
          <a:prstGeom prst="rect">
            <a:avLst/>
          </a:prstGeom>
        </p:spPr>
      </p:pic>
      <p:pic>
        <p:nvPicPr>
          <p:cNvPr id="11" name="Billed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1" y="1744772"/>
            <a:ext cx="1821180" cy="172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55" y="2934656"/>
            <a:ext cx="7096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1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280" y="535782"/>
            <a:ext cx="9443720" cy="1020761"/>
          </a:xfrm>
        </p:spPr>
        <p:txBody>
          <a:bodyPr>
            <a:normAutofit fontScale="90000"/>
          </a:bodyPr>
          <a:lstStyle/>
          <a:p>
            <a:br>
              <a:rPr lang="da-DK" sz="1000" dirty="0"/>
            </a:br>
            <a:r>
              <a:rPr lang="en-US" sz="1000" dirty="0"/>
              <a:t> </a:t>
            </a:r>
            <a:r>
              <a:rPr lang="en-US" b="1" dirty="0"/>
              <a:t>A Clean Planet for all </a:t>
            </a:r>
            <a:br>
              <a:rPr lang="en-US" dirty="0"/>
            </a:br>
            <a:r>
              <a:rPr lang="en-US" sz="2200" b="1" dirty="0"/>
              <a:t>A European long-term strategic vision </a:t>
            </a:r>
            <a:br>
              <a:rPr lang="en-US" sz="2200" b="1" dirty="0"/>
            </a:br>
            <a:r>
              <a:rPr lang="en-US" sz="2200" b="1" dirty="0"/>
              <a:t>for a prosperous, modern, competitive and climate neutral economy </a:t>
            </a:r>
            <a:endParaRPr lang="da-DK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3469" y="775628"/>
            <a:ext cx="3183693" cy="609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3600" dirty="0"/>
              <a:t>Climate Neutral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9" y="1823513"/>
            <a:ext cx="10287000" cy="479107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681" y="1315956"/>
            <a:ext cx="1196086" cy="1567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287" y="2306485"/>
            <a:ext cx="1219353" cy="1731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880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74B88-BF69-0BAF-E17C-D31BCD48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88" y="824870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Danish Climate Policy Targets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2A69315-AB85-08DA-8974-50EE5FF42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211" y="664382"/>
            <a:ext cx="5829998" cy="3857109"/>
          </a:xfrm>
          <a:prstGeom prst="rect">
            <a:avLst/>
          </a:prstGeom>
        </p:spPr>
      </p:pic>
      <p:graphicFrame>
        <p:nvGraphicFramePr>
          <p:cNvPr id="12" name="Pladsholder til indhold 3">
            <a:extLst>
              <a:ext uri="{FF2B5EF4-FFF2-40B4-BE49-F238E27FC236}">
                <a16:creationId xmlns:a16="http://schemas.microsoft.com/office/drawing/2014/main" id="{5725B15B-E538-A5D2-1714-8261BC4CF521}"/>
              </a:ext>
            </a:extLst>
          </p:cNvPr>
          <p:cNvGraphicFramePr>
            <a:graphicFrameLocks/>
          </p:cNvGraphicFramePr>
          <p:nvPr/>
        </p:nvGraphicFramePr>
        <p:xfrm>
          <a:off x="467360" y="1585915"/>
          <a:ext cx="8898514" cy="2377440"/>
        </p:xfrm>
        <a:graphic>
          <a:graphicData uri="http://schemas.openxmlformats.org/drawingml/2006/table">
            <a:tbl>
              <a:tblPr/>
              <a:tblGrid>
                <a:gridCol w="2980314">
                  <a:extLst>
                    <a:ext uri="{9D8B030D-6E8A-4147-A177-3AD203B41FA5}">
                      <a16:colId xmlns:a16="http://schemas.microsoft.com/office/drawing/2014/main" val="4083102029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3329908380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1659609232"/>
                    </a:ext>
                  </a:extLst>
                </a:gridCol>
              </a:tblGrid>
              <a:tr h="1013580">
                <a:tc rowSpan="2">
                  <a:txBody>
                    <a:bodyPr/>
                    <a:lstStyle/>
                    <a:p>
                      <a:pPr fontAlgn="base"/>
                      <a:r>
                        <a:rPr lang="en-US" sz="2000" b="1" noProof="0" dirty="0">
                          <a:effectLst/>
                        </a:rPr>
                        <a:t>Danish Climate Act</a:t>
                      </a:r>
                    </a:p>
                    <a:p>
                      <a:pPr fontAlgn="base"/>
                      <a:r>
                        <a:rPr lang="en-US" sz="2000" b="1" noProof="0" dirty="0">
                          <a:effectLst/>
                        </a:rPr>
                        <a:t>June 2020</a:t>
                      </a:r>
                    </a:p>
                  </a:txBody>
                  <a:tcPr marL="152400" marR="152400" marT="1905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5F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noProof="0" dirty="0">
                          <a:effectLst/>
                        </a:rPr>
                        <a:t>Reduction in Climate gasses</a:t>
                      </a:r>
                    </a:p>
                  </a:txBody>
                  <a:tcPr marL="152400" marR="152400" marT="1905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5F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noProof="0" dirty="0">
                          <a:effectLst/>
                        </a:rPr>
                        <a:t>Danmark will reduce climate gas emissions by 70 pct. in 2030 compared to1990</a:t>
                      </a:r>
                    </a:p>
                  </a:txBody>
                  <a:tcPr marL="152400" marR="152400" marT="1905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5F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71275"/>
                  </a:ext>
                </a:extLst>
              </a:tr>
              <a:tr h="101358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noProof="0" dirty="0">
                          <a:effectLst/>
                        </a:rPr>
                        <a:t>Climate Neutral</a:t>
                      </a:r>
                    </a:p>
                  </a:txBody>
                  <a:tcPr marL="152400" marR="152400" marT="1905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F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F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noProof="0" dirty="0">
                          <a:effectLst/>
                        </a:rPr>
                        <a:t>Danmark will at the latest in 2050 achieve net zero emissions</a:t>
                      </a:r>
                    </a:p>
                  </a:txBody>
                  <a:tcPr marL="152400" marR="152400" marT="1905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F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F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44425"/>
                  </a:ext>
                </a:extLst>
              </a:tr>
            </a:tbl>
          </a:graphicData>
        </a:graphic>
      </p:graphicFrame>
      <p:pic>
        <p:nvPicPr>
          <p:cNvPr id="13" name="Billede 12">
            <a:extLst>
              <a:ext uri="{FF2B5EF4-FFF2-40B4-BE49-F238E27FC236}">
                <a16:creationId xmlns:a16="http://schemas.microsoft.com/office/drawing/2014/main" id="{4099FAA1-4503-CDB2-6B45-DC3C12E31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3449199"/>
            <a:ext cx="1949826" cy="2733675"/>
          </a:xfrm>
          <a:prstGeom prst="rect">
            <a:avLst/>
          </a:prstGeom>
        </p:spPr>
      </p:pic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E4D6DD4A-6D89-6F30-586F-0C8CB5064597}"/>
              </a:ext>
            </a:extLst>
          </p:cNvPr>
          <p:cNvSpPr txBox="1">
            <a:spLocks/>
          </p:cNvSpPr>
          <p:nvPr/>
        </p:nvSpPr>
        <p:spPr>
          <a:xfrm>
            <a:off x="3248025" y="4724400"/>
            <a:ext cx="7585263" cy="1255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noProof="0" dirty="0">
                <a:solidFill>
                  <a:srgbClr val="000000"/>
                </a:solidFill>
                <a:latin typeface="SIMYX Q+ Arial M T 2"/>
              </a:rPr>
              <a:t>Government agreement, December 2022:</a:t>
            </a:r>
          </a:p>
          <a:p>
            <a:r>
              <a:rPr lang="en-US" sz="1800" noProof="0" dirty="0">
                <a:solidFill>
                  <a:srgbClr val="000000"/>
                </a:solidFill>
                <a:latin typeface="SIMYX Q+ Arial M T 2"/>
              </a:rPr>
              <a:t>The Government will implement Climate Neural in 2045, and </a:t>
            </a:r>
          </a:p>
          <a:p>
            <a:r>
              <a:rPr lang="en-US" sz="1800" noProof="0" dirty="0">
                <a:solidFill>
                  <a:srgbClr val="000000"/>
                </a:solidFill>
                <a:latin typeface="SIMYX Q+ Arial M T 2"/>
              </a:rPr>
              <a:t>Introduce at new target of 110 pct. reduction in 2050 compared to 1990.</a:t>
            </a:r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19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EDC5-5097-FC68-B19F-E63D12D86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BEE87A8-5746-C4D0-7EC3-52248557E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0909" y="1095410"/>
            <a:ext cx="9526586" cy="1143000"/>
          </a:xfrm>
        </p:spPr>
        <p:txBody>
          <a:bodyPr/>
          <a:lstStyle/>
          <a:p>
            <a:pPr eaLnBrk="1" hangingPunct="1"/>
            <a:r>
              <a:rPr lang="en-US" alt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Renewable Energy Systems</a:t>
            </a:r>
            <a:br>
              <a:rPr lang="en-US" altLang="da-DK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a-D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7">
            <a:extLst>
              <a:ext uri="{FF2B5EF4-FFF2-40B4-BE49-F238E27FC236}">
                <a16:creationId xmlns:a16="http://schemas.microsoft.com/office/drawing/2014/main" id="{F6FCF41A-F697-CA2B-621F-46F3C13C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6" y="1991275"/>
            <a:ext cx="426561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5F9741D-0E96-B595-5733-749B9041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3" y="1995167"/>
            <a:ext cx="21812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3">
            <a:extLst>
              <a:ext uri="{FF2B5EF4-FFF2-40B4-BE49-F238E27FC236}">
                <a16:creationId xmlns:a16="http://schemas.microsoft.com/office/drawing/2014/main" id="{F0186B7A-77E8-7795-E53D-721A77189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31" y="5078565"/>
            <a:ext cx="2693987" cy="7921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b="1" dirty="0">
                <a:solidFill>
                  <a:schemeClr val="tx1"/>
                </a:solidFill>
                <a:latin typeface="Arial" panose="020B0604020202020204" pitchFamily="34" charset="0"/>
              </a:rPr>
              <a:t>1. Edition in 2010</a:t>
            </a:r>
          </a:p>
        </p:txBody>
      </p:sp>
      <p:pic>
        <p:nvPicPr>
          <p:cNvPr id="9222" name="Picture 2">
            <a:extLst>
              <a:ext uri="{FF2B5EF4-FFF2-40B4-BE49-F238E27FC236}">
                <a16:creationId xmlns:a16="http://schemas.microsoft.com/office/drawing/2014/main" id="{9745F080-C2D6-9EED-1353-C1DE16C4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34" y="2485544"/>
            <a:ext cx="2107727" cy="317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3">
            <a:extLst>
              <a:ext uri="{FF2B5EF4-FFF2-40B4-BE49-F238E27FC236}">
                <a16:creationId xmlns:a16="http://schemas.microsoft.com/office/drawing/2014/main" id="{44BEC09A-D4D0-840D-560B-3B7FC4EC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187" y="4228123"/>
            <a:ext cx="2167059" cy="170570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b="1" dirty="0">
                <a:solidFill>
                  <a:schemeClr val="tx1"/>
                </a:solidFill>
                <a:latin typeface="Arial" panose="020B0604020202020204" pitchFamily="34" charset="0"/>
              </a:rPr>
              <a:t>2. Edition in 2014 New Chapter on</a:t>
            </a:r>
            <a:r>
              <a:rPr lang="en-GB" altLang="da-DK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da-DK" sz="1800" b="1" dirty="0">
                <a:solidFill>
                  <a:schemeClr val="tx1"/>
                </a:solidFill>
                <a:latin typeface="Arial" panose="020B0604020202020204" pitchFamily="34" charset="0"/>
              </a:rPr>
              <a:t>Smart Energy Systems and Infrastructures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F3C3555-885A-1457-3FB3-D6DCE16BD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770" y="290418"/>
            <a:ext cx="2723303" cy="4073236"/>
          </a:xfrm>
          <a:prstGeom prst="rect">
            <a:avLst/>
          </a:prstGeom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F8758788-5ECB-006A-F46B-C0BE1D09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4640" y="4136124"/>
            <a:ext cx="2808288" cy="179770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b="1" dirty="0">
                <a:solidFill>
                  <a:schemeClr val="tx1"/>
                </a:solidFill>
                <a:latin typeface="Arial" panose="020B0604020202020204" pitchFamily="34" charset="0"/>
              </a:rPr>
              <a:t>3. Edition in 2024 </a:t>
            </a:r>
            <a:r>
              <a:rPr lang="en-GB" altLang="da-DK" sz="1800" b="1" dirty="0">
                <a:solidFill>
                  <a:schemeClr val="tx1"/>
                </a:solidFill>
                <a:latin typeface="Arial" panose="020B0604020202020204" pitchFamily="34" charset="0"/>
              </a:rPr>
              <a:t>New Chapter on</a:t>
            </a:r>
            <a:r>
              <a:rPr lang="en-GB" altLang="da-DK" b="1" dirty="0">
                <a:solidFill>
                  <a:schemeClr val="tx1"/>
                </a:solidFill>
                <a:latin typeface="Arial" panose="020B0604020202020204" pitchFamily="34" charset="0"/>
              </a:rPr>
              <a:t> Carbon Neutral Societies</a:t>
            </a:r>
          </a:p>
        </p:txBody>
      </p:sp>
    </p:spTree>
    <p:extLst>
      <p:ext uri="{BB962C8B-B14F-4D97-AF65-F5344CB8AC3E}">
        <p14:creationId xmlns:p14="http://schemas.microsoft.com/office/powerpoint/2010/main" val="186570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70D72-D6B6-CC50-F929-CE436C4C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Primary Energy Consumption in Denmark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017B56B-25F9-FC14-0758-63ABA73F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1" y="1690690"/>
            <a:ext cx="9622239" cy="429705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645007C-56F6-8958-501F-09EA80D64FDE}"/>
              </a:ext>
            </a:extLst>
          </p:cNvPr>
          <p:cNvSpPr txBox="1"/>
          <p:nvPr/>
        </p:nvSpPr>
        <p:spPr>
          <a:xfrm>
            <a:off x="9900049" y="1490563"/>
            <a:ext cx="2217672" cy="23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Successes: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/>
              <a:t>Building improvements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/>
              <a:t>District heating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/>
              <a:t>Wind turbines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/>
              <a:t>System level energy efficiency</a:t>
            </a:r>
          </a:p>
          <a:p>
            <a:endParaRPr lang="en-US" sz="1333" dirty="0"/>
          </a:p>
          <a:p>
            <a:r>
              <a:rPr lang="en-US" sz="1333" dirty="0"/>
              <a:t>Biggest culprits: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/>
              <a:t>Transport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/>
              <a:t>Too little energy efficiency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/>
              <a:t>Our self-sufficiency rate</a:t>
            </a:r>
            <a:endParaRPr lang="da-DK" sz="1333" dirty="0"/>
          </a:p>
        </p:txBody>
      </p:sp>
    </p:spTree>
    <p:extLst>
      <p:ext uri="{BB962C8B-B14F-4D97-AF65-F5344CB8AC3E}">
        <p14:creationId xmlns:p14="http://schemas.microsoft.com/office/powerpoint/2010/main" val="224978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503648"/>
            <a:ext cx="1304925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DAEnergiplan2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05" y="2797654"/>
            <a:ext cx="1504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159411"/>
            <a:ext cx="15001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88" y="2559211"/>
            <a:ext cx="2219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66" y="3611089"/>
            <a:ext cx="1571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92" y="3830163"/>
            <a:ext cx="208121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67" y="4189413"/>
            <a:ext cx="14017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7" y="2280286"/>
            <a:ext cx="226218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11" y="2742408"/>
            <a:ext cx="1368425" cy="194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024" y="1659098"/>
            <a:ext cx="1766888" cy="250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12" y="1564628"/>
            <a:ext cx="1219353" cy="1739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8148EFF-D810-4544-90A7-A6BAB8870BB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326" y="4787634"/>
            <a:ext cx="2184023" cy="1545174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7" y="4703923"/>
            <a:ext cx="1182687" cy="1687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6224" y="1807373"/>
            <a:ext cx="1219353" cy="1731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BA30AE3-29EF-AACC-411C-D4CF37745B28}"/>
              </a:ext>
            </a:extLst>
          </p:cNvPr>
          <p:cNvSpPr txBox="1">
            <a:spLocks noChangeArrowheads="1"/>
          </p:cNvSpPr>
          <p:nvPr/>
        </p:nvSpPr>
        <p:spPr>
          <a:xfrm>
            <a:off x="278737" y="8377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altLang="da-DK" sz="2400" dirty="0">
                <a:latin typeface="Arial" panose="020B0604020202020204" pitchFamily="34" charset="0"/>
                <a:cs typeface="Arial" panose="020B0604020202020204" pitchFamily="34" charset="0"/>
              </a:rPr>
              <a:t>100% Renewable Energy 2050 Or a Climate Neutral Economy</a:t>
            </a:r>
            <a:br>
              <a:rPr lang="en-GB" alt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2400" dirty="0">
                <a:latin typeface="Arial" panose="020B0604020202020204" pitchFamily="34" charset="0"/>
                <a:cs typeface="Arial" panose="020B0604020202020204" pitchFamily="34" charset="0"/>
              </a:rPr>
              <a:t>…… but how…???!!</a:t>
            </a:r>
          </a:p>
        </p:txBody>
      </p:sp>
    </p:spTree>
    <p:extLst>
      <p:ext uri="{BB962C8B-B14F-4D97-AF65-F5344CB8AC3E}">
        <p14:creationId xmlns:p14="http://schemas.microsoft.com/office/powerpoint/2010/main" val="368973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02" y="1359297"/>
            <a:ext cx="8199358" cy="502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" y="4509453"/>
            <a:ext cx="14541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81" y="993775"/>
            <a:ext cx="321468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706" y="3936480"/>
            <a:ext cx="1865631" cy="2663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2" y="1698310"/>
            <a:ext cx="568166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2554924" y="3156214"/>
            <a:ext cx="6384925" cy="787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rueGillSansOneBol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TrueGillSansOneBol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TrueGillSansOneBol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TrueGillSansOneBol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TrueGillSansOneBold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tx1"/>
                </a:solidFill>
              </a:rPr>
              <a:t>www.EnergyPLAN.eu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5C49720-00F7-5307-DAB2-6AB492FEE434}"/>
              </a:ext>
            </a:extLst>
          </p:cNvPr>
          <p:cNvSpPr txBox="1"/>
          <p:nvPr/>
        </p:nvSpPr>
        <p:spPr>
          <a:xfrm>
            <a:off x="2828707" y="3162317"/>
            <a:ext cx="6243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da-DK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nergi</a:t>
            </a:r>
            <a:r>
              <a:rPr lang="da-DK" altLang="da-DK" dirty="0">
                <a:latin typeface="Arial" panose="020B0604020202020204" pitchFamily="34" charset="0"/>
                <a:cs typeface="Arial" panose="020B0604020202020204" pitchFamily="34" charset="0"/>
              </a:rPr>
              <a:t> System Analyse Model</a:t>
            </a:r>
          </a:p>
        </p:txBody>
      </p:sp>
    </p:spTree>
    <p:extLst>
      <p:ext uri="{BB962C8B-B14F-4D97-AF65-F5344CB8AC3E}">
        <p14:creationId xmlns:p14="http://schemas.microsoft.com/office/powerpoint/2010/main" val="60904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87351" y="944156"/>
            <a:ext cx="9361040" cy="1325563"/>
          </a:xfrm>
        </p:spPr>
        <p:txBody>
          <a:bodyPr>
            <a:normAutofit/>
          </a:bodyPr>
          <a:lstStyle/>
          <a:p>
            <a:pPr algn="l"/>
            <a:r>
              <a:rPr lang="en-US" altLang="da-DK" sz="3200" dirty="0"/>
              <a:t>A Holistic Smart Energy Systems Approach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1639889"/>
            <a:ext cx="82772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1" y="5303838"/>
            <a:ext cx="20701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30" y="4979442"/>
            <a:ext cx="10509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" y="1996916"/>
            <a:ext cx="1713623" cy="2446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7791" y="398387"/>
            <a:ext cx="2264268" cy="319705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B7728342-E1E0-A2D9-ED56-6C0191A4C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8041" y="4729042"/>
            <a:ext cx="1277938" cy="19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25402"/>
      </p:ext>
    </p:extLst>
  </p:cSld>
  <p:clrMapOvr>
    <a:masterClrMapping/>
  </p:clrMapOvr>
</p:sld>
</file>

<file path=ppt/theme/theme1.xml><?xml version="1.0" encoding="utf-8"?>
<a:theme xmlns:a="http://schemas.openxmlformats.org/drawingml/2006/main" name="ESPON_PowerPoint_16_9_TEMPLATE">
  <a:themeElements>
    <a:clrScheme name="ESPON">
      <a:dk1>
        <a:sysClr val="windowText" lastClr="000000"/>
      </a:dk1>
      <a:lt1>
        <a:sysClr val="window" lastClr="FFFFFF"/>
      </a:lt1>
      <a:dk2>
        <a:srgbClr val="142A63"/>
      </a:dk2>
      <a:lt2>
        <a:srgbClr val="E3E3E3"/>
      </a:lt2>
      <a:accent1>
        <a:srgbClr val="003399"/>
      </a:accent1>
      <a:accent2>
        <a:srgbClr val="F17900"/>
      </a:accent2>
      <a:accent3>
        <a:srgbClr val="9FAEE5"/>
      </a:accent3>
      <a:accent4>
        <a:srgbClr val="9ACA3C"/>
      </a:accent4>
      <a:accent5>
        <a:srgbClr val="00ADDC"/>
      </a:accent5>
      <a:accent6>
        <a:srgbClr val="DA5C57"/>
      </a:accent6>
      <a:hlink>
        <a:srgbClr val="003399"/>
      </a:hlink>
      <a:folHlink>
        <a:srgbClr val="142A63"/>
      </a:folHlink>
    </a:clrScheme>
    <a:fontScheme name="ESPO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ON_PowerPoint_16_9_TEMPLATE" id="{E25A19CF-748D-4201-8386-395DB4E165DF}" vid="{CE6D13D0-FC79-4F27-A159-5AC86CDDB4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1c5ccc-039a-4ce3-b5f4-c0ccae46226c" xsi:nil="true"/>
    <lcf76f155ced4ddcb4097134ff3c332f xmlns="ba4cb773-5d9a-4b08-a7b6-9cb2e3c4ed5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Number xmlns="ba4cb773-5d9a-4b08-a7b6-9cb2e3c4ed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B1ADE8ED0724CBA919AC1A21A8424" ma:contentTypeVersion="22" ma:contentTypeDescription="Create a new document." ma:contentTypeScope="" ma:versionID="6b687f38b4cda6ada5d72ab5fd334652">
  <xsd:schema xmlns:xsd="http://www.w3.org/2001/XMLSchema" xmlns:xs="http://www.w3.org/2001/XMLSchema" xmlns:p="http://schemas.microsoft.com/office/2006/metadata/properties" xmlns:ns1="http://schemas.microsoft.com/sharepoint/v3" xmlns:ns2="ba4cb773-5d9a-4b08-a7b6-9cb2e3c4ed52" xmlns:ns3="bd1c5ccc-039a-4ce3-b5f4-c0ccae46226c" targetNamespace="http://schemas.microsoft.com/office/2006/metadata/properties" ma:root="true" ma:fieldsID="89c0fb06ab724668357c15155c6f51bd" ns1:_="" ns2:_="" ns3:_="">
    <xsd:import namespace="http://schemas.microsoft.com/sharepoint/v3"/>
    <xsd:import namespace="ba4cb773-5d9a-4b08-a7b6-9cb2e3c4ed52"/>
    <xsd:import namespace="bd1c5ccc-039a-4ce3-b5f4-c0ccae462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Numbe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cb773-5d9a-4b08-a7b6-9cb2e3c4e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9b5a883-8729-4588-b6e9-348dcaead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umber" ma:index="25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c5ccc-039a-4ce3-b5f4-c0ccae4622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7063837-18a0-45c8-8800-deca7e47b85f}" ma:internalName="TaxCatchAll" ma:showField="CatchAllData" ma:web="bd1c5ccc-039a-4ce3-b5f4-c0ccae462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FEF71-D3FB-47D6-853F-567CB1D7F608}">
  <ds:schemaRefs>
    <ds:schemaRef ds:uri="7a9bea65-6258-42e2-9d1a-811ded013652"/>
    <ds:schemaRef ds:uri="a071ae7f-8916-403f-b5ae-ad1ea7faacbf"/>
    <ds:schemaRef ds:uri="ba4cb773-5d9a-4b08-a7b6-9cb2e3c4ed52"/>
    <ds:schemaRef ds:uri="bd1c5ccc-039a-4ce3-b5f4-c0ccae46226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4DA78AD-3C36-4632-A72E-B2566E99176C}"/>
</file>

<file path=customXml/itemProps3.xml><?xml version="1.0" encoding="utf-8"?>
<ds:datastoreItem xmlns:ds="http://schemas.openxmlformats.org/officeDocument/2006/customXml" ds:itemID="{36ABB56E-4D48-4196-8FEC-C3EE49F0797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5dbba49-ce06-496f-ac3e-0cf14361d934}" enabled="0" method="" siteId="{f5dbba49-ce06-496f-ac3e-0cf14361d93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ESPON_PowerPoint_16_9_TEMPLATE</Template>
  <TotalTime>23</TotalTime>
  <Words>536</Words>
  <Application>Microsoft Office PowerPoint</Application>
  <PresentationFormat>Widescreen</PresentationFormat>
  <Paragraphs>98</Paragraphs>
  <Slides>18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7" baseType="lpstr">
      <vt:lpstr>Arial</vt:lpstr>
      <vt:lpstr>Calibri</vt:lpstr>
      <vt:lpstr>Lato</vt:lpstr>
      <vt:lpstr>Open Sans</vt:lpstr>
      <vt:lpstr>SIMYX Q+ Arial M T 2</vt:lpstr>
      <vt:lpstr>Times New Roman</vt:lpstr>
      <vt:lpstr>Wingdings</vt:lpstr>
      <vt:lpstr>ESPON_PowerPoint_16_9_TEMPLATE</vt:lpstr>
      <vt:lpstr>Custom Design</vt:lpstr>
      <vt:lpstr>PowerPoint-præsentation</vt:lpstr>
      <vt:lpstr>Henrik Lund, Aalborg University, Denmark</vt:lpstr>
      <vt:lpstr>  A Clean Planet for all  A European long-term strategic vision  for a prosperous, modern, competitive and climate neutral economy </vt:lpstr>
      <vt:lpstr>Danish Climate Policy Targets</vt:lpstr>
      <vt:lpstr>Renewable Energy Systems </vt:lpstr>
      <vt:lpstr>Primary Energy Consumption in Denmark</vt:lpstr>
      <vt:lpstr>PowerPoint-præsentation</vt:lpstr>
      <vt:lpstr>PowerPoint-præsentation</vt:lpstr>
      <vt:lpstr>A Holistic Smart Energy Systems Approach</vt:lpstr>
      <vt:lpstr>PowerPoint-præsentation</vt:lpstr>
      <vt:lpstr>Energy Storage</vt:lpstr>
      <vt:lpstr>A fully decarbonized Denmark 2045</vt:lpstr>
      <vt:lpstr>2045</vt:lpstr>
      <vt:lpstr>Biomasse 2045</vt:lpstr>
      <vt:lpstr>Essential changes in  the future electricity demand</vt:lpstr>
      <vt:lpstr>PV and wind will cover the ”classical” non-flexible electricity demand in the hour except for only 7%</vt:lpstr>
      <vt:lpstr>Expansion of Solar and Wind for electricity production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iotzov</dc:creator>
  <cp:lastModifiedBy>Henrik Lund</cp:lastModifiedBy>
  <cp:revision>9</cp:revision>
  <dcterms:created xsi:type="dcterms:W3CDTF">2017-11-29T13:01:55Z</dcterms:created>
  <dcterms:modified xsi:type="dcterms:W3CDTF">2025-10-31T12:45:54Z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0x01010000FB1ADE8ED0724CBA919AC1A21A8424</vt:lpwstr>
  </property>
  <property fmtid="{D5CDD505-2E9C-101B-9397-08002B2CF9AE}" pid="3" name="Order">
    <vt:r8>39236400</vt:r8>
  </property>
  <property fmtid="{D5CDD505-2E9C-101B-9397-08002B2CF9AE}" pid="4" name="MediaServiceImageTags">
    <vt:lpwstr/>
  </property>
</Properties>
</file>