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6" r:id="rId5"/>
  </p:sldMasterIdLst>
  <p:notesMasterIdLst>
    <p:notesMasterId r:id="rId33"/>
  </p:notesMasterIdLst>
  <p:sldIdLst>
    <p:sldId id="448" r:id="rId6"/>
    <p:sldId id="450" r:id="rId7"/>
    <p:sldId id="261" r:id="rId8"/>
    <p:sldId id="445" r:id="rId9"/>
    <p:sldId id="446" r:id="rId10"/>
    <p:sldId id="447" r:id="rId11"/>
    <p:sldId id="451" r:id="rId12"/>
    <p:sldId id="275" r:id="rId13"/>
    <p:sldId id="260" r:id="rId14"/>
    <p:sldId id="449" r:id="rId15"/>
    <p:sldId id="266" r:id="rId16"/>
    <p:sldId id="452" r:id="rId17"/>
    <p:sldId id="453" r:id="rId18"/>
    <p:sldId id="454" r:id="rId19"/>
    <p:sldId id="455" r:id="rId20"/>
    <p:sldId id="456" r:id="rId21"/>
    <p:sldId id="457" r:id="rId22"/>
    <p:sldId id="444" r:id="rId23"/>
    <p:sldId id="406" r:id="rId24"/>
    <p:sldId id="443" r:id="rId25"/>
    <p:sldId id="416" r:id="rId26"/>
    <p:sldId id="458" r:id="rId27"/>
    <p:sldId id="276" r:id="rId28"/>
    <p:sldId id="459" r:id="rId29"/>
    <p:sldId id="273" r:id="rId30"/>
    <p:sldId id="274" r:id="rId31"/>
    <p:sldId id="460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9FAEE5"/>
    <a:srgbClr val="164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CB275B-26EA-4A72-B715-7DF3DFC4A1DD}" v="63" dt="2025-11-14T10:24:22.3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09" autoAdjust="0"/>
  </p:normalViewPr>
  <p:slideViewPr>
    <p:cSldViewPr snapToGrid="0">
      <p:cViewPr varScale="1">
        <p:scale>
          <a:sx n="54" d="100"/>
          <a:sy n="54" d="100"/>
        </p:scale>
        <p:origin x="105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silen Iotzov" userId="dec1f28f-7b2a-4402-a27a-bfdc24d185bf" providerId="ADAL" clId="{DFDFE711-4D47-438B-A8FF-D9CA3359CC26}"/>
    <pc:docChg chg="undo redo custSel addSld delSld modSld">
      <pc:chgData name="Vassilen Iotzov" userId="dec1f28f-7b2a-4402-a27a-bfdc24d185bf" providerId="ADAL" clId="{DFDFE711-4D47-438B-A8FF-D9CA3359CC26}" dt="2025-11-14T10:25:41.282" v="734" actId="20577"/>
      <pc:docMkLst>
        <pc:docMk/>
      </pc:docMkLst>
      <pc:sldChg chg="add">
        <pc:chgData name="Vassilen Iotzov" userId="dec1f28f-7b2a-4402-a27a-bfdc24d185bf" providerId="ADAL" clId="{DFDFE711-4D47-438B-A8FF-D9CA3359CC26}" dt="2025-11-14T10:03:44.136" v="341"/>
        <pc:sldMkLst>
          <pc:docMk/>
          <pc:sldMk cId="2199887825" sldId="260"/>
        </pc:sldMkLst>
      </pc:sldChg>
      <pc:sldChg chg="modSp add mod">
        <pc:chgData name="Vassilen Iotzov" userId="dec1f28f-7b2a-4402-a27a-bfdc24d185bf" providerId="ADAL" clId="{DFDFE711-4D47-438B-A8FF-D9CA3359CC26}" dt="2025-11-14T10:25:41.282" v="734" actId="20577"/>
        <pc:sldMkLst>
          <pc:docMk/>
          <pc:sldMk cId="2114265278" sldId="266"/>
        </pc:sldMkLst>
        <pc:spChg chg="mod">
          <ac:chgData name="Vassilen Iotzov" userId="dec1f28f-7b2a-4402-a27a-bfdc24d185bf" providerId="ADAL" clId="{DFDFE711-4D47-438B-A8FF-D9CA3359CC26}" dt="2025-11-14T10:25:41.282" v="734" actId="20577"/>
          <ac:spMkLst>
            <pc:docMk/>
            <pc:sldMk cId="2114265278" sldId="266"/>
            <ac:spMk id="8" creationId="{00000000-0000-0000-0000-000000000000}"/>
          </ac:spMkLst>
        </pc:spChg>
      </pc:sldChg>
      <pc:sldChg chg="modSp add del mod">
        <pc:chgData name="Vassilen Iotzov" userId="dec1f28f-7b2a-4402-a27a-bfdc24d185bf" providerId="ADAL" clId="{DFDFE711-4D47-438B-A8FF-D9CA3359CC26}" dt="2025-11-14T09:06:49.569" v="128" actId="47"/>
        <pc:sldMkLst>
          <pc:docMk/>
          <pc:sldMk cId="2382292870" sldId="272"/>
        </pc:sldMkLst>
        <pc:spChg chg="mod">
          <ac:chgData name="Vassilen Iotzov" userId="dec1f28f-7b2a-4402-a27a-bfdc24d185bf" providerId="ADAL" clId="{DFDFE711-4D47-438B-A8FF-D9CA3359CC26}" dt="2025-11-14T09:02:46.458" v="52" actId="20577"/>
          <ac:spMkLst>
            <pc:docMk/>
            <pc:sldMk cId="2382292870" sldId="272"/>
            <ac:spMk id="7" creationId="{E29ACDCE-581F-6C4D-0EC2-087C89D1C8FD}"/>
          </ac:spMkLst>
        </pc:spChg>
        <pc:picChg chg="mod">
          <ac:chgData name="Vassilen Iotzov" userId="dec1f28f-7b2a-4402-a27a-bfdc24d185bf" providerId="ADAL" clId="{DFDFE711-4D47-438B-A8FF-D9CA3359CC26}" dt="2025-11-14T09:02:25.591" v="9" actId="1076"/>
          <ac:picMkLst>
            <pc:docMk/>
            <pc:sldMk cId="2382292870" sldId="272"/>
            <ac:picMk id="6" creationId="{DAA3D96F-4348-B7B6-14A5-947DE5FECCE9}"/>
          </ac:picMkLst>
        </pc:picChg>
      </pc:sldChg>
      <pc:sldChg chg="add">
        <pc:chgData name="Vassilen Iotzov" userId="dec1f28f-7b2a-4402-a27a-bfdc24d185bf" providerId="ADAL" clId="{DFDFE711-4D47-438B-A8FF-D9CA3359CC26}" dt="2025-11-14T10:15:59.375" v="636"/>
        <pc:sldMkLst>
          <pc:docMk/>
          <pc:sldMk cId="402492437" sldId="273"/>
        </pc:sldMkLst>
      </pc:sldChg>
      <pc:sldChg chg="modSp add mod">
        <pc:chgData name="Vassilen Iotzov" userId="dec1f28f-7b2a-4402-a27a-bfdc24d185bf" providerId="ADAL" clId="{DFDFE711-4D47-438B-A8FF-D9CA3359CC26}" dt="2025-11-14T10:16:11.712" v="637" actId="1076"/>
        <pc:sldMkLst>
          <pc:docMk/>
          <pc:sldMk cId="4089138224" sldId="274"/>
        </pc:sldMkLst>
        <pc:spChg chg="mod">
          <ac:chgData name="Vassilen Iotzov" userId="dec1f28f-7b2a-4402-a27a-bfdc24d185bf" providerId="ADAL" clId="{DFDFE711-4D47-438B-A8FF-D9CA3359CC26}" dt="2025-11-14T10:16:11.712" v="637" actId="1076"/>
          <ac:spMkLst>
            <pc:docMk/>
            <pc:sldMk cId="4089138224" sldId="274"/>
            <ac:spMk id="2" creationId="{B20B3138-3E32-E251-F835-89E3E96AB7AD}"/>
          </ac:spMkLst>
        </pc:spChg>
      </pc:sldChg>
      <pc:sldChg chg="add">
        <pc:chgData name="Vassilen Iotzov" userId="dec1f28f-7b2a-4402-a27a-bfdc24d185bf" providerId="ADAL" clId="{DFDFE711-4D47-438B-A8FF-D9CA3359CC26}" dt="2025-11-14T10:03:44.136" v="341"/>
        <pc:sldMkLst>
          <pc:docMk/>
          <pc:sldMk cId="144349662" sldId="275"/>
        </pc:sldMkLst>
      </pc:sldChg>
      <pc:sldChg chg="modSp add mod">
        <pc:chgData name="Vassilen Iotzov" userId="dec1f28f-7b2a-4402-a27a-bfdc24d185bf" providerId="ADAL" clId="{DFDFE711-4D47-438B-A8FF-D9CA3359CC26}" dt="2025-11-14T10:16:29.923" v="652" actId="1076"/>
        <pc:sldMkLst>
          <pc:docMk/>
          <pc:sldMk cId="68815128" sldId="276"/>
        </pc:sldMkLst>
        <pc:spChg chg="mod">
          <ac:chgData name="Vassilen Iotzov" userId="dec1f28f-7b2a-4402-a27a-bfdc24d185bf" providerId="ADAL" clId="{DFDFE711-4D47-438B-A8FF-D9CA3359CC26}" dt="2025-11-14T10:16:29.923" v="652" actId="1076"/>
          <ac:spMkLst>
            <pc:docMk/>
            <pc:sldMk cId="68815128" sldId="276"/>
            <ac:spMk id="2" creationId="{3C43D218-BA18-D3C6-C992-42D0CD2B5C60}"/>
          </ac:spMkLst>
        </pc:spChg>
        <pc:spChg chg="mod">
          <ac:chgData name="Vassilen Iotzov" userId="dec1f28f-7b2a-4402-a27a-bfdc24d185bf" providerId="ADAL" clId="{DFDFE711-4D47-438B-A8FF-D9CA3359CC26}" dt="2025-11-14T10:16:27.662" v="651" actId="1036"/>
          <ac:spMkLst>
            <pc:docMk/>
            <pc:sldMk cId="68815128" sldId="276"/>
            <ac:spMk id="6" creationId="{481FF659-3CCB-1EE0-5B81-75B4A02124F8}"/>
          </ac:spMkLst>
        </pc:spChg>
        <pc:grpChg chg="mod">
          <ac:chgData name="Vassilen Iotzov" userId="dec1f28f-7b2a-4402-a27a-bfdc24d185bf" providerId="ADAL" clId="{DFDFE711-4D47-438B-A8FF-D9CA3359CC26}" dt="2025-11-14T10:16:27.662" v="651" actId="1036"/>
          <ac:grpSpMkLst>
            <pc:docMk/>
            <pc:sldMk cId="68815128" sldId="276"/>
            <ac:grpSpMk id="3" creationId="{4A0196CA-16F6-0C72-3E9F-33A1E9F2C717}"/>
          </ac:grpSpMkLst>
        </pc:grpChg>
      </pc:sldChg>
      <pc:sldChg chg="add">
        <pc:chgData name="Vassilen Iotzov" userId="dec1f28f-7b2a-4402-a27a-bfdc24d185bf" providerId="ADAL" clId="{DFDFE711-4D47-438B-A8FF-D9CA3359CC26}" dt="2025-11-14T10:14:58.853" v="631"/>
        <pc:sldMkLst>
          <pc:docMk/>
          <pc:sldMk cId="377133450" sldId="406"/>
        </pc:sldMkLst>
      </pc:sldChg>
      <pc:sldChg chg="modSp add mod">
        <pc:chgData name="Vassilen Iotzov" userId="dec1f28f-7b2a-4402-a27a-bfdc24d185bf" providerId="ADAL" clId="{DFDFE711-4D47-438B-A8FF-D9CA3359CC26}" dt="2025-11-14T10:23:44.974" v="718" actId="1076"/>
        <pc:sldMkLst>
          <pc:docMk/>
          <pc:sldMk cId="42461440" sldId="416"/>
        </pc:sldMkLst>
        <pc:picChg chg="mod">
          <ac:chgData name="Vassilen Iotzov" userId="dec1f28f-7b2a-4402-a27a-bfdc24d185bf" providerId="ADAL" clId="{DFDFE711-4D47-438B-A8FF-D9CA3359CC26}" dt="2025-11-14T10:23:44.974" v="718" actId="1076"/>
          <ac:picMkLst>
            <pc:docMk/>
            <pc:sldMk cId="42461440" sldId="416"/>
            <ac:picMk id="7" creationId="{C20364E3-F268-D235-3534-383D34E16E39}"/>
          </ac:picMkLst>
        </pc:picChg>
      </pc:sldChg>
      <pc:sldChg chg="add">
        <pc:chgData name="Vassilen Iotzov" userId="dec1f28f-7b2a-4402-a27a-bfdc24d185bf" providerId="ADAL" clId="{DFDFE711-4D47-438B-A8FF-D9CA3359CC26}" dt="2025-11-14T10:14:58.853" v="631"/>
        <pc:sldMkLst>
          <pc:docMk/>
          <pc:sldMk cId="445226940" sldId="443"/>
        </pc:sldMkLst>
      </pc:sldChg>
      <pc:sldChg chg="add">
        <pc:chgData name="Vassilen Iotzov" userId="dec1f28f-7b2a-4402-a27a-bfdc24d185bf" providerId="ADAL" clId="{DFDFE711-4D47-438B-A8FF-D9CA3359CC26}" dt="2025-11-14T10:14:58.853" v="631"/>
        <pc:sldMkLst>
          <pc:docMk/>
          <pc:sldMk cId="334344279" sldId="444"/>
        </pc:sldMkLst>
      </pc:sldChg>
      <pc:sldChg chg="modSp mod">
        <pc:chgData name="Vassilen Iotzov" userId="dec1f28f-7b2a-4402-a27a-bfdc24d185bf" providerId="ADAL" clId="{DFDFE711-4D47-438B-A8FF-D9CA3359CC26}" dt="2025-11-14T10:22:08.638" v="712" actId="20577"/>
        <pc:sldMkLst>
          <pc:docMk/>
          <pc:sldMk cId="324960233" sldId="445"/>
        </pc:sldMkLst>
        <pc:spChg chg="mod">
          <ac:chgData name="Vassilen Iotzov" userId="dec1f28f-7b2a-4402-a27a-bfdc24d185bf" providerId="ADAL" clId="{DFDFE711-4D47-438B-A8FF-D9CA3359CC26}" dt="2025-11-14T10:22:08.638" v="712" actId="20577"/>
          <ac:spMkLst>
            <pc:docMk/>
            <pc:sldMk cId="324960233" sldId="445"/>
            <ac:spMk id="2" creationId="{E0DF0C0B-AEB5-23CC-6308-815283A6EA95}"/>
          </ac:spMkLst>
        </pc:spChg>
      </pc:sldChg>
      <pc:sldChg chg="modSp mod">
        <pc:chgData name="Vassilen Iotzov" userId="dec1f28f-7b2a-4402-a27a-bfdc24d185bf" providerId="ADAL" clId="{DFDFE711-4D47-438B-A8FF-D9CA3359CC26}" dt="2025-11-14T10:22:20.726" v="716" actId="20577"/>
        <pc:sldMkLst>
          <pc:docMk/>
          <pc:sldMk cId="2482887666" sldId="446"/>
        </pc:sldMkLst>
        <pc:spChg chg="mod">
          <ac:chgData name="Vassilen Iotzov" userId="dec1f28f-7b2a-4402-a27a-bfdc24d185bf" providerId="ADAL" clId="{DFDFE711-4D47-438B-A8FF-D9CA3359CC26}" dt="2025-11-14T10:22:20.726" v="716" actId="20577"/>
          <ac:spMkLst>
            <pc:docMk/>
            <pc:sldMk cId="2482887666" sldId="446"/>
            <ac:spMk id="2" creationId="{03237660-BD8C-64CA-E39F-FD51D1C7B552}"/>
          </ac:spMkLst>
        </pc:spChg>
      </pc:sldChg>
      <pc:sldChg chg="addSp modSp">
        <pc:chgData name="Vassilen Iotzov" userId="dec1f28f-7b2a-4402-a27a-bfdc24d185bf" providerId="ADAL" clId="{DFDFE711-4D47-438B-A8FF-D9CA3359CC26}" dt="2025-11-14T10:05:37.858" v="353"/>
        <pc:sldMkLst>
          <pc:docMk/>
          <pc:sldMk cId="2430140932" sldId="447"/>
        </pc:sldMkLst>
        <pc:picChg chg="add mod">
          <ac:chgData name="Vassilen Iotzov" userId="dec1f28f-7b2a-4402-a27a-bfdc24d185bf" providerId="ADAL" clId="{DFDFE711-4D47-438B-A8FF-D9CA3359CC26}" dt="2025-11-14T10:05:37.858" v="353"/>
          <ac:picMkLst>
            <pc:docMk/>
            <pc:sldMk cId="2430140932" sldId="447"/>
            <ac:picMk id="3" creationId="{58D627A0-9D04-8145-4D36-71BABD37A6EE}"/>
          </ac:picMkLst>
        </pc:picChg>
      </pc:sldChg>
      <pc:sldChg chg="addSp delSp modSp add mod">
        <pc:chgData name="Vassilen Iotzov" userId="dec1f28f-7b2a-4402-a27a-bfdc24d185bf" providerId="ADAL" clId="{DFDFE711-4D47-438B-A8FF-D9CA3359CC26}" dt="2025-11-14T10:21:48.132" v="710" actId="113"/>
        <pc:sldMkLst>
          <pc:docMk/>
          <pc:sldMk cId="2431969456" sldId="448"/>
        </pc:sldMkLst>
        <pc:spChg chg="del">
          <ac:chgData name="Vassilen Iotzov" userId="dec1f28f-7b2a-4402-a27a-bfdc24d185bf" providerId="ADAL" clId="{DFDFE711-4D47-438B-A8FF-D9CA3359CC26}" dt="2025-11-14T09:03:23.242" v="55" actId="478"/>
          <ac:spMkLst>
            <pc:docMk/>
            <pc:sldMk cId="2431969456" sldId="448"/>
            <ac:spMk id="7" creationId="{DDFBD76C-0EA3-A640-4A81-40DC120A70E9}"/>
          </ac:spMkLst>
        </pc:spChg>
        <pc:spChg chg="add mod">
          <ac:chgData name="Vassilen Iotzov" userId="dec1f28f-7b2a-4402-a27a-bfdc24d185bf" providerId="ADAL" clId="{DFDFE711-4D47-438B-A8FF-D9CA3359CC26}" dt="2025-11-14T10:21:24.100" v="706" actId="1036"/>
          <ac:spMkLst>
            <pc:docMk/>
            <pc:sldMk cId="2431969456" sldId="448"/>
            <ac:spMk id="10" creationId="{B0CC3069-FF37-B425-1EC8-FB647E4F0380}"/>
          </ac:spMkLst>
        </pc:spChg>
        <pc:spChg chg="add mod">
          <ac:chgData name="Vassilen Iotzov" userId="dec1f28f-7b2a-4402-a27a-bfdc24d185bf" providerId="ADAL" clId="{DFDFE711-4D47-438B-A8FF-D9CA3359CC26}" dt="2025-11-14T10:21:24.100" v="706" actId="1036"/>
          <ac:spMkLst>
            <pc:docMk/>
            <pc:sldMk cId="2431969456" sldId="448"/>
            <ac:spMk id="11" creationId="{47BD9738-F42C-F41B-3DD8-FC8A66A4F68F}"/>
          </ac:spMkLst>
        </pc:spChg>
        <pc:spChg chg="add mod">
          <ac:chgData name="Vassilen Iotzov" userId="dec1f28f-7b2a-4402-a27a-bfdc24d185bf" providerId="ADAL" clId="{DFDFE711-4D47-438B-A8FF-D9CA3359CC26}" dt="2025-11-14T10:21:48.132" v="710" actId="113"/>
          <ac:spMkLst>
            <pc:docMk/>
            <pc:sldMk cId="2431969456" sldId="448"/>
            <ac:spMk id="12" creationId="{75C39585-4DC4-6C1C-C441-ED45A4572C6F}"/>
          </ac:spMkLst>
        </pc:spChg>
        <pc:spChg chg="add mod">
          <ac:chgData name="Vassilen Iotzov" userId="dec1f28f-7b2a-4402-a27a-bfdc24d185bf" providerId="ADAL" clId="{DFDFE711-4D47-438B-A8FF-D9CA3359CC26}" dt="2025-11-14T10:21:27.659" v="707" actId="1076"/>
          <ac:spMkLst>
            <pc:docMk/>
            <pc:sldMk cId="2431969456" sldId="448"/>
            <ac:spMk id="13" creationId="{44D05162-3841-408D-61C3-0F4C8182A1DB}"/>
          </ac:spMkLst>
        </pc:spChg>
        <pc:spChg chg="add mod">
          <ac:chgData name="Vassilen Iotzov" userId="dec1f28f-7b2a-4402-a27a-bfdc24d185bf" providerId="ADAL" clId="{DFDFE711-4D47-438B-A8FF-D9CA3359CC26}" dt="2025-11-14T10:21:24.100" v="706" actId="1036"/>
          <ac:spMkLst>
            <pc:docMk/>
            <pc:sldMk cId="2431969456" sldId="448"/>
            <ac:spMk id="14" creationId="{D7B9138E-0707-777B-3EAE-EE6AEAF3332E}"/>
          </ac:spMkLst>
        </pc:spChg>
        <pc:spChg chg="add mod">
          <ac:chgData name="Vassilen Iotzov" userId="dec1f28f-7b2a-4402-a27a-bfdc24d185bf" providerId="ADAL" clId="{DFDFE711-4D47-438B-A8FF-D9CA3359CC26}" dt="2025-11-14T10:21:24.100" v="706" actId="1036"/>
          <ac:spMkLst>
            <pc:docMk/>
            <pc:sldMk cId="2431969456" sldId="448"/>
            <ac:spMk id="15" creationId="{8ACA2994-EFC5-BF92-51B8-DEDB292EB356}"/>
          </ac:spMkLst>
        </pc:spChg>
        <pc:picChg chg="add mod">
          <ac:chgData name="Vassilen Iotzov" userId="dec1f28f-7b2a-4402-a27a-bfdc24d185bf" providerId="ADAL" clId="{DFDFE711-4D47-438B-A8FF-D9CA3359CC26}" dt="2025-11-14T10:21:24.100" v="706" actId="1036"/>
          <ac:picMkLst>
            <pc:docMk/>
            <pc:sldMk cId="2431969456" sldId="448"/>
            <ac:picMk id="2" creationId="{58364E77-A9C3-758A-0F47-D81917B204D5}"/>
          </ac:picMkLst>
        </pc:picChg>
        <pc:picChg chg="add mod">
          <ac:chgData name="Vassilen Iotzov" userId="dec1f28f-7b2a-4402-a27a-bfdc24d185bf" providerId="ADAL" clId="{DFDFE711-4D47-438B-A8FF-D9CA3359CC26}" dt="2025-11-14T10:21:24.100" v="706" actId="1036"/>
          <ac:picMkLst>
            <pc:docMk/>
            <pc:sldMk cId="2431969456" sldId="448"/>
            <ac:picMk id="3" creationId="{A9B762C8-BD3B-6B6D-957F-D28AB680BD4B}"/>
          </ac:picMkLst>
        </pc:picChg>
        <pc:picChg chg="add mod">
          <ac:chgData name="Vassilen Iotzov" userId="dec1f28f-7b2a-4402-a27a-bfdc24d185bf" providerId="ADAL" clId="{DFDFE711-4D47-438B-A8FF-D9CA3359CC26}" dt="2025-11-14T10:21:24.100" v="706" actId="1036"/>
          <ac:picMkLst>
            <pc:docMk/>
            <pc:sldMk cId="2431969456" sldId="448"/>
            <ac:picMk id="4" creationId="{24A09EEA-BDB9-04A3-462B-3CE656ACD80B}"/>
          </ac:picMkLst>
        </pc:picChg>
        <pc:picChg chg="add mod">
          <ac:chgData name="Vassilen Iotzov" userId="dec1f28f-7b2a-4402-a27a-bfdc24d185bf" providerId="ADAL" clId="{DFDFE711-4D47-438B-A8FF-D9CA3359CC26}" dt="2025-11-14T10:21:24.100" v="706" actId="1036"/>
          <ac:picMkLst>
            <pc:docMk/>
            <pc:sldMk cId="2431969456" sldId="448"/>
            <ac:picMk id="5" creationId="{9FFA0BE8-1436-AE28-0EE2-2C48907822BE}"/>
          </ac:picMkLst>
        </pc:picChg>
        <pc:picChg chg="del">
          <ac:chgData name="Vassilen Iotzov" userId="dec1f28f-7b2a-4402-a27a-bfdc24d185bf" providerId="ADAL" clId="{DFDFE711-4D47-438B-A8FF-D9CA3359CC26}" dt="2025-11-14T09:03:21.476" v="54" actId="478"/>
          <ac:picMkLst>
            <pc:docMk/>
            <pc:sldMk cId="2431969456" sldId="448"/>
            <ac:picMk id="6" creationId="{5C61A95F-D673-0909-DBB1-5613150DD1D4}"/>
          </ac:picMkLst>
        </pc:picChg>
        <pc:picChg chg="add mod">
          <ac:chgData name="Vassilen Iotzov" userId="dec1f28f-7b2a-4402-a27a-bfdc24d185bf" providerId="ADAL" clId="{DFDFE711-4D47-438B-A8FF-D9CA3359CC26}" dt="2025-11-14T10:21:24.100" v="706" actId="1036"/>
          <ac:picMkLst>
            <pc:docMk/>
            <pc:sldMk cId="2431969456" sldId="448"/>
            <ac:picMk id="8" creationId="{F6BC085D-0083-8D75-084E-11162523D491}"/>
          </ac:picMkLst>
        </pc:picChg>
      </pc:sldChg>
      <pc:sldChg chg="modSp add mod">
        <pc:chgData name="Vassilen Iotzov" userId="dec1f28f-7b2a-4402-a27a-bfdc24d185bf" providerId="ADAL" clId="{DFDFE711-4D47-438B-A8FF-D9CA3359CC26}" dt="2025-11-14T10:03:54.877" v="352" actId="1035"/>
        <pc:sldMkLst>
          <pc:docMk/>
          <pc:sldMk cId="3063477499" sldId="449"/>
        </pc:sldMkLst>
        <pc:spChg chg="mod">
          <ac:chgData name="Vassilen Iotzov" userId="dec1f28f-7b2a-4402-a27a-bfdc24d185bf" providerId="ADAL" clId="{DFDFE711-4D47-438B-A8FF-D9CA3359CC26}" dt="2025-11-14T10:03:54.877" v="352" actId="1035"/>
          <ac:spMkLst>
            <pc:docMk/>
            <pc:sldMk cId="3063477499" sldId="449"/>
            <ac:spMk id="19" creationId="{00000000-0000-0000-0000-000000000000}"/>
          </ac:spMkLst>
        </pc:spChg>
      </pc:sldChg>
      <pc:sldChg chg="modSp add del mod">
        <pc:chgData name="Vassilen Iotzov" userId="dec1f28f-7b2a-4402-a27a-bfdc24d185bf" providerId="ADAL" clId="{DFDFE711-4D47-438B-A8FF-D9CA3359CC26}" dt="2025-11-14T10:07:46.615" v="434" actId="47"/>
        <pc:sldMkLst>
          <pc:docMk/>
          <pc:sldMk cId="2602566325" sldId="450"/>
        </pc:sldMkLst>
        <pc:spChg chg="mod">
          <ac:chgData name="Vassilen Iotzov" userId="dec1f28f-7b2a-4402-a27a-bfdc24d185bf" providerId="ADAL" clId="{DFDFE711-4D47-438B-A8FF-D9CA3359CC26}" dt="2025-11-14T10:07:14.992" v="433" actId="207"/>
          <ac:spMkLst>
            <pc:docMk/>
            <pc:sldMk cId="2602566325" sldId="450"/>
            <ac:spMk id="10" creationId="{6CDD845F-EBCC-78A6-BD18-67CD36205A67}"/>
          </ac:spMkLst>
        </pc:spChg>
        <pc:picChg chg="mod">
          <ac:chgData name="Vassilen Iotzov" userId="dec1f28f-7b2a-4402-a27a-bfdc24d185bf" providerId="ADAL" clId="{DFDFE711-4D47-438B-A8FF-D9CA3359CC26}" dt="2025-11-14T10:06:59.215" v="430" actId="29295"/>
          <ac:picMkLst>
            <pc:docMk/>
            <pc:sldMk cId="2602566325" sldId="450"/>
            <ac:picMk id="2" creationId="{491D494E-6D6C-AC6E-DD7E-D30FE63846F2}"/>
          </ac:picMkLst>
        </pc:picChg>
      </pc:sldChg>
      <pc:sldChg chg="delSp modSp add mod">
        <pc:chgData name="Vassilen Iotzov" userId="dec1f28f-7b2a-4402-a27a-bfdc24d185bf" providerId="ADAL" clId="{DFDFE711-4D47-438B-A8FF-D9CA3359CC26}" dt="2025-11-14T10:11:18.817" v="598" actId="255"/>
        <pc:sldMkLst>
          <pc:docMk/>
          <pc:sldMk cId="3107657562" sldId="450"/>
        </pc:sldMkLst>
        <pc:spChg chg="mod">
          <ac:chgData name="Vassilen Iotzov" userId="dec1f28f-7b2a-4402-a27a-bfdc24d185bf" providerId="ADAL" clId="{DFDFE711-4D47-438B-A8FF-D9CA3359CC26}" dt="2025-11-14T10:09:06.824" v="506" actId="1035"/>
          <ac:spMkLst>
            <pc:docMk/>
            <pc:sldMk cId="3107657562" sldId="450"/>
            <ac:spMk id="10" creationId="{AAF765E9-B283-BFF3-3AD0-1BEC73A2D676}"/>
          </ac:spMkLst>
        </pc:spChg>
        <pc:spChg chg="del">
          <ac:chgData name="Vassilen Iotzov" userId="dec1f28f-7b2a-4402-a27a-bfdc24d185bf" providerId="ADAL" clId="{DFDFE711-4D47-438B-A8FF-D9CA3359CC26}" dt="2025-11-14T10:08:03.750" v="438" actId="478"/>
          <ac:spMkLst>
            <pc:docMk/>
            <pc:sldMk cId="3107657562" sldId="450"/>
            <ac:spMk id="11" creationId="{80EE6588-CA52-23F8-2F94-36CFED0321C2}"/>
          </ac:spMkLst>
        </pc:spChg>
        <pc:spChg chg="mod">
          <ac:chgData name="Vassilen Iotzov" userId="dec1f28f-7b2a-4402-a27a-bfdc24d185bf" providerId="ADAL" clId="{DFDFE711-4D47-438B-A8FF-D9CA3359CC26}" dt="2025-11-14T10:11:18.817" v="598" actId="255"/>
          <ac:spMkLst>
            <pc:docMk/>
            <pc:sldMk cId="3107657562" sldId="450"/>
            <ac:spMk id="12" creationId="{C674D0BE-74B8-CAC0-5205-5AEDB711689C}"/>
          </ac:spMkLst>
        </pc:spChg>
        <pc:spChg chg="del">
          <ac:chgData name="Vassilen Iotzov" userId="dec1f28f-7b2a-4402-a27a-bfdc24d185bf" providerId="ADAL" clId="{DFDFE711-4D47-438B-A8FF-D9CA3359CC26}" dt="2025-11-14T10:08:06.130" v="440" actId="478"/>
          <ac:spMkLst>
            <pc:docMk/>
            <pc:sldMk cId="3107657562" sldId="450"/>
            <ac:spMk id="13" creationId="{926C0609-35D0-5A90-C8C4-FCE31EE63B32}"/>
          </ac:spMkLst>
        </pc:spChg>
        <pc:spChg chg="del">
          <ac:chgData name="Vassilen Iotzov" userId="dec1f28f-7b2a-4402-a27a-bfdc24d185bf" providerId="ADAL" clId="{DFDFE711-4D47-438B-A8FF-D9CA3359CC26}" dt="2025-11-14T10:08:08.520" v="442" actId="478"/>
          <ac:spMkLst>
            <pc:docMk/>
            <pc:sldMk cId="3107657562" sldId="450"/>
            <ac:spMk id="14" creationId="{68D733DE-A51E-4EBA-3C9C-B4DF73170493}"/>
          </ac:spMkLst>
        </pc:spChg>
        <pc:spChg chg="del">
          <ac:chgData name="Vassilen Iotzov" userId="dec1f28f-7b2a-4402-a27a-bfdc24d185bf" providerId="ADAL" clId="{DFDFE711-4D47-438B-A8FF-D9CA3359CC26}" dt="2025-11-14T10:08:10.195" v="443" actId="478"/>
          <ac:spMkLst>
            <pc:docMk/>
            <pc:sldMk cId="3107657562" sldId="450"/>
            <ac:spMk id="15" creationId="{C050104C-0462-7CDD-079C-26914A5964E5}"/>
          </ac:spMkLst>
        </pc:spChg>
        <pc:picChg chg="del mod">
          <ac:chgData name="Vassilen Iotzov" userId="dec1f28f-7b2a-4402-a27a-bfdc24d185bf" providerId="ADAL" clId="{DFDFE711-4D47-438B-A8FF-D9CA3359CC26}" dt="2025-11-14T10:08:54.698" v="499" actId="478"/>
          <ac:picMkLst>
            <pc:docMk/>
            <pc:sldMk cId="3107657562" sldId="450"/>
            <ac:picMk id="2" creationId="{1B414981-7908-50FF-0FED-F9F7ECCE47A0}"/>
          </ac:picMkLst>
        </pc:picChg>
        <pc:picChg chg="del">
          <ac:chgData name="Vassilen Iotzov" userId="dec1f28f-7b2a-4402-a27a-bfdc24d185bf" providerId="ADAL" clId="{DFDFE711-4D47-438B-A8FF-D9CA3359CC26}" dt="2025-11-14T10:08:01.627" v="437" actId="478"/>
          <ac:picMkLst>
            <pc:docMk/>
            <pc:sldMk cId="3107657562" sldId="450"/>
            <ac:picMk id="3" creationId="{48582CE7-6B30-08C7-ED43-5AE0908EDA42}"/>
          </ac:picMkLst>
        </pc:picChg>
        <pc:picChg chg="del">
          <ac:chgData name="Vassilen Iotzov" userId="dec1f28f-7b2a-4402-a27a-bfdc24d185bf" providerId="ADAL" clId="{DFDFE711-4D47-438B-A8FF-D9CA3359CC26}" dt="2025-11-14T10:08:04.599" v="439" actId="478"/>
          <ac:picMkLst>
            <pc:docMk/>
            <pc:sldMk cId="3107657562" sldId="450"/>
            <ac:picMk id="4" creationId="{1B041D8A-076D-D799-7FD9-43E0F715B2DF}"/>
          </ac:picMkLst>
        </pc:picChg>
        <pc:picChg chg="del">
          <ac:chgData name="Vassilen Iotzov" userId="dec1f28f-7b2a-4402-a27a-bfdc24d185bf" providerId="ADAL" clId="{DFDFE711-4D47-438B-A8FF-D9CA3359CC26}" dt="2025-11-14T10:08:06.976" v="441" actId="478"/>
          <ac:picMkLst>
            <pc:docMk/>
            <pc:sldMk cId="3107657562" sldId="450"/>
            <ac:picMk id="5" creationId="{C8E2212A-561F-4328-AD2F-00372E223768}"/>
          </ac:picMkLst>
        </pc:picChg>
        <pc:picChg chg="del">
          <ac:chgData name="Vassilen Iotzov" userId="dec1f28f-7b2a-4402-a27a-bfdc24d185bf" providerId="ADAL" clId="{DFDFE711-4D47-438B-A8FF-D9CA3359CC26}" dt="2025-11-14T10:08:10.865" v="444" actId="478"/>
          <ac:picMkLst>
            <pc:docMk/>
            <pc:sldMk cId="3107657562" sldId="450"/>
            <ac:picMk id="8" creationId="{710246EE-FA7D-5A95-BC79-32B941613B73}"/>
          </ac:picMkLst>
        </pc:picChg>
      </pc:sldChg>
      <pc:sldChg chg="modSp add mod">
        <pc:chgData name="Vassilen Iotzov" userId="dec1f28f-7b2a-4402-a27a-bfdc24d185bf" providerId="ADAL" clId="{DFDFE711-4D47-438B-A8FF-D9CA3359CC26}" dt="2025-11-14T10:12:48.307" v="618" actId="20577"/>
        <pc:sldMkLst>
          <pc:docMk/>
          <pc:sldMk cId="2687047179" sldId="451"/>
        </pc:sldMkLst>
        <pc:spChg chg="mod">
          <ac:chgData name="Vassilen Iotzov" userId="dec1f28f-7b2a-4402-a27a-bfdc24d185bf" providerId="ADAL" clId="{DFDFE711-4D47-438B-A8FF-D9CA3359CC26}" dt="2025-11-14T10:12:18.188" v="616"/>
          <ac:spMkLst>
            <pc:docMk/>
            <pc:sldMk cId="2687047179" sldId="451"/>
            <ac:spMk id="10" creationId="{709AE6D9-A751-A37B-915B-4AC8556B58D1}"/>
          </ac:spMkLst>
        </pc:spChg>
        <pc:spChg chg="mod">
          <ac:chgData name="Vassilen Iotzov" userId="dec1f28f-7b2a-4402-a27a-bfdc24d185bf" providerId="ADAL" clId="{DFDFE711-4D47-438B-A8FF-D9CA3359CC26}" dt="2025-11-14T10:12:48.307" v="618" actId="20577"/>
          <ac:spMkLst>
            <pc:docMk/>
            <pc:sldMk cId="2687047179" sldId="451"/>
            <ac:spMk id="12" creationId="{73210270-D0DF-0B22-BF00-965B3D0C8C3C}"/>
          </ac:spMkLst>
        </pc:spChg>
      </pc:sldChg>
      <pc:sldChg chg="modSp add mod">
        <pc:chgData name="Vassilen Iotzov" userId="dec1f28f-7b2a-4402-a27a-bfdc24d185bf" providerId="ADAL" clId="{DFDFE711-4D47-438B-A8FF-D9CA3359CC26}" dt="2025-11-14T10:13:35.155" v="625" actId="20577"/>
        <pc:sldMkLst>
          <pc:docMk/>
          <pc:sldMk cId="1468320148" sldId="452"/>
        </pc:sldMkLst>
        <pc:spChg chg="mod">
          <ac:chgData name="Vassilen Iotzov" userId="dec1f28f-7b2a-4402-a27a-bfdc24d185bf" providerId="ADAL" clId="{DFDFE711-4D47-438B-A8FF-D9CA3359CC26}" dt="2025-11-14T10:13:35.155" v="625" actId="20577"/>
          <ac:spMkLst>
            <pc:docMk/>
            <pc:sldMk cId="1468320148" sldId="452"/>
            <ac:spMk id="10" creationId="{4249202B-D22F-210E-02CF-FE8A247FECF1}"/>
          </ac:spMkLst>
        </pc:spChg>
        <pc:spChg chg="mod">
          <ac:chgData name="Vassilen Iotzov" userId="dec1f28f-7b2a-4402-a27a-bfdc24d185bf" providerId="ADAL" clId="{DFDFE711-4D47-438B-A8FF-D9CA3359CC26}" dt="2025-11-14T10:13:23.946" v="623"/>
          <ac:spMkLst>
            <pc:docMk/>
            <pc:sldMk cId="1468320148" sldId="452"/>
            <ac:spMk id="12" creationId="{A763CAD6-FBAF-5464-ABD2-4EA28DB9B1C1}"/>
          </ac:spMkLst>
        </pc:spChg>
      </pc:sldChg>
      <pc:sldChg chg="add">
        <pc:chgData name="Vassilen Iotzov" userId="dec1f28f-7b2a-4402-a27a-bfdc24d185bf" providerId="ADAL" clId="{DFDFE711-4D47-438B-A8FF-D9CA3359CC26}" dt="2025-11-14T10:13:50.684" v="626"/>
        <pc:sldMkLst>
          <pc:docMk/>
          <pc:sldMk cId="2903553987" sldId="453"/>
        </pc:sldMkLst>
      </pc:sldChg>
      <pc:sldChg chg="add">
        <pc:chgData name="Vassilen Iotzov" userId="dec1f28f-7b2a-4402-a27a-bfdc24d185bf" providerId="ADAL" clId="{DFDFE711-4D47-438B-A8FF-D9CA3359CC26}" dt="2025-11-14T10:13:50.684" v="626"/>
        <pc:sldMkLst>
          <pc:docMk/>
          <pc:sldMk cId="3035715906" sldId="454"/>
        </pc:sldMkLst>
      </pc:sldChg>
      <pc:sldChg chg="add">
        <pc:chgData name="Vassilen Iotzov" userId="dec1f28f-7b2a-4402-a27a-bfdc24d185bf" providerId="ADAL" clId="{DFDFE711-4D47-438B-A8FF-D9CA3359CC26}" dt="2025-11-14T10:13:50.684" v="626"/>
        <pc:sldMkLst>
          <pc:docMk/>
          <pc:sldMk cId="2959768167" sldId="455"/>
        </pc:sldMkLst>
      </pc:sldChg>
      <pc:sldChg chg="add">
        <pc:chgData name="Vassilen Iotzov" userId="dec1f28f-7b2a-4402-a27a-bfdc24d185bf" providerId="ADAL" clId="{DFDFE711-4D47-438B-A8FF-D9CA3359CC26}" dt="2025-11-14T10:13:50.684" v="626"/>
        <pc:sldMkLst>
          <pc:docMk/>
          <pc:sldMk cId="2209556517" sldId="456"/>
        </pc:sldMkLst>
      </pc:sldChg>
      <pc:sldChg chg="modSp add mod">
        <pc:chgData name="Vassilen Iotzov" userId="dec1f28f-7b2a-4402-a27a-bfdc24d185bf" providerId="ADAL" clId="{DFDFE711-4D47-438B-A8FF-D9CA3359CC26}" dt="2025-11-14T10:14:44.273" v="630"/>
        <pc:sldMkLst>
          <pc:docMk/>
          <pc:sldMk cId="616176362" sldId="457"/>
        </pc:sldMkLst>
        <pc:spChg chg="mod">
          <ac:chgData name="Vassilen Iotzov" userId="dec1f28f-7b2a-4402-a27a-bfdc24d185bf" providerId="ADAL" clId="{DFDFE711-4D47-438B-A8FF-D9CA3359CC26}" dt="2025-11-14T10:14:44.273" v="630"/>
          <ac:spMkLst>
            <pc:docMk/>
            <pc:sldMk cId="616176362" sldId="457"/>
            <ac:spMk id="10" creationId="{B2E3FAEA-EC2E-038C-8494-AF47A04FE629}"/>
          </ac:spMkLst>
        </pc:spChg>
        <pc:spChg chg="mod">
          <ac:chgData name="Vassilen Iotzov" userId="dec1f28f-7b2a-4402-a27a-bfdc24d185bf" providerId="ADAL" clId="{DFDFE711-4D47-438B-A8FF-D9CA3359CC26}" dt="2025-11-14T10:14:31.129" v="629"/>
          <ac:spMkLst>
            <pc:docMk/>
            <pc:sldMk cId="616176362" sldId="457"/>
            <ac:spMk id="12" creationId="{877C963C-035E-6286-01BD-94203C58AADE}"/>
          </ac:spMkLst>
        </pc:spChg>
      </pc:sldChg>
      <pc:sldChg chg="modSp add mod">
        <pc:chgData name="Vassilen Iotzov" userId="dec1f28f-7b2a-4402-a27a-bfdc24d185bf" providerId="ADAL" clId="{DFDFE711-4D47-438B-A8FF-D9CA3359CC26}" dt="2025-11-14T10:15:44.623" v="635"/>
        <pc:sldMkLst>
          <pc:docMk/>
          <pc:sldMk cId="459299326" sldId="458"/>
        </pc:sldMkLst>
        <pc:spChg chg="mod">
          <ac:chgData name="Vassilen Iotzov" userId="dec1f28f-7b2a-4402-a27a-bfdc24d185bf" providerId="ADAL" clId="{DFDFE711-4D47-438B-A8FF-D9CA3359CC26}" dt="2025-11-14T10:15:44.623" v="635"/>
          <ac:spMkLst>
            <pc:docMk/>
            <pc:sldMk cId="459299326" sldId="458"/>
            <ac:spMk id="10" creationId="{9FF787F2-D668-1824-5F65-DC1D96EDE208}"/>
          </ac:spMkLst>
        </pc:spChg>
        <pc:spChg chg="mod">
          <ac:chgData name="Vassilen Iotzov" userId="dec1f28f-7b2a-4402-a27a-bfdc24d185bf" providerId="ADAL" clId="{DFDFE711-4D47-438B-A8FF-D9CA3359CC26}" dt="2025-11-14T10:15:30.867" v="634"/>
          <ac:spMkLst>
            <pc:docMk/>
            <pc:sldMk cId="459299326" sldId="458"/>
            <ac:spMk id="12" creationId="{C8D20813-E831-A0BC-99FC-3AE8EE9A30B3}"/>
          </ac:spMkLst>
        </pc:spChg>
      </pc:sldChg>
      <pc:sldChg chg="add">
        <pc:chgData name="Vassilen Iotzov" userId="dec1f28f-7b2a-4402-a27a-bfdc24d185bf" providerId="ADAL" clId="{DFDFE711-4D47-438B-A8FF-D9CA3359CC26}" dt="2025-11-14T10:15:59.375" v="636"/>
        <pc:sldMkLst>
          <pc:docMk/>
          <pc:sldMk cId="3941549385" sldId="459"/>
        </pc:sldMkLst>
      </pc:sldChg>
      <pc:sldChg chg="modSp add mod">
        <pc:chgData name="Vassilen Iotzov" userId="dec1f28f-7b2a-4402-a27a-bfdc24d185bf" providerId="ADAL" clId="{DFDFE711-4D47-438B-A8FF-D9CA3359CC26}" dt="2025-11-14T10:24:27.440" v="723" actId="20577"/>
        <pc:sldMkLst>
          <pc:docMk/>
          <pc:sldMk cId="379265732" sldId="460"/>
        </pc:sldMkLst>
        <pc:spChg chg="mod">
          <ac:chgData name="Vassilen Iotzov" userId="dec1f28f-7b2a-4402-a27a-bfdc24d185bf" providerId="ADAL" clId="{DFDFE711-4D47-438B-A8FF-D9CA3359CC26}" dt="2025-11-14T10:24:27.440" v="723" actId="20577"/>
          <ac:spMkLst>
            <pc:docMk/>
            <pc:sldMk cId="379265732" sldId="460"/>
            <ac:spMk id="12" creationId="{F9EA4383-28B8-2158-59AC-8F6043E1564C}"/>
          </ac:spMkLst>
        </pc:spChg>
      </pc:sldChg>
      <pc:sldChg chg="modSp add del mod">
        <pc:chgData name="Vassilen Iotzov" userId="dec1f28f-7b2a-4402-a27a-bfdc24d185bf" providerId="ADAL" clId="{DFDFE711-4D47-438B-A8FF-D9CA3359CC26}" dt="2025-11-14T10:24:21.874" v="719" actId="47"/>
        <pc:sldMkLst>
          <pc:docMk/>
          <pc:sldMk cId="831128006" sldId="460"/>
        </pc:sldMkLst>
        <pc:spChg chg="mod">
          <ac:chgData name="Vassilen Iotzov" userId="dec1f28f-7b2a-4402-a27a-bfdc24d185bf" providerId="ADAL" clId="{DFDFE711-4D47-438B-A8FF-D9CA3359CC26}" dt="2025-11-14T10:17:23.531" v="656" actId="20577"/>
          <ac:spMkLst>
            <pc:docMk/>
            <pc:sldMk cId="831128006" sldId="460"/>
            <ac:spMk id="12" creationId="{3713947C-D051-6BE6-0F8B-8882E560B34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D3E-AF77-479F-ACF8-60D24D186A5F}" type="datetimeFigureOut">
              <a:rPr lang="da-DK" smtClean="0"/>
              <a:pPr/>
              <a:t>14-11-2025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E058F-3D64-452B-AED7-B561252B1864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5237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DFEB1-361E-95B3-F7DD-001D38FB1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C72276-9BEA-0945-1A91-CD14FEF29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E4D86A-E79A-1B0B-71DE-38B497158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16E0-685A-F804-F6D4-9A44EAE51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872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110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4DC79-EE63-71FE-5B4F-1F86F8239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C9C53-B554-F5FA-84B6-F9D293713D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7739FD-CA78-477D-FFD4-11AF4F8EA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FDF69-8344-5467-C200-DD651C6456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4543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250c53882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3250c538828_0_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3" name="Google Shape;223;g3250c538828_0_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205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408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89043-F79A-E37F-45F1-4301C5F87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2E12F9-1607-6013-9A2C-9DE6CD44A3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E5A75-6623-A101-A232-589AF1291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6096B-1A9A-8901-D3C0-0EB9FA5F11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4704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70EE4-5FF5-5D48-A2DA-ED77C33F8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AA9D65-3792-D24E-0BB2-8CAE8E301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232DB-E72B-680A-D122-FC2FC2620A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394F0-5FB1-9AA5-A71E-FE648613F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9906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62626-AF07-D09C-8C63-DCF1E9B61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B1D955-0968-A7DB-9A44-4262235763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40C45-BD78-4E87-4A4C-12A815ACE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03AC3-6600-930A-5B91-FB9504911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8390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36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9A8FE-F2BD-9142-7DAF-E3F04FA72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BEBB28-2F85-661C-EACF-53827BF83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0DCC32-E73B-E40B-2514-B033D1047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A6CE5-FA80-53E4-9B70-553047AD6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2787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ECA0D-525D-0AB8-F4FB-6581010C6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532CEE-233F-C43C-5ABE-97CCC0D227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3B2A6-FB4C-88A7-6E1A-19AC72B54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DCA79-0C1E-D538-323C-089627157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4650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027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144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892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E058F-3D64-452B-AED7-B561252B1864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152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6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924E5B5A-9DF4-26F1-3BF6-1E5AAAB78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0000" y="1691999"/>
            <a:ext cx="7380000" cy="2376000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E334F4EE-F3E0-4A90-AB8F-63B96C108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00" y="4140000"/>
            <a:ext cx="7380000" cy="1260000"/>
          </a:xfrm>
          <a:noFill/>
        </p:spPr>
        <p:txBody>
          <a:bodyPr lIns="0" tIns="180000" rIns="0" bIns="180000" anchor="t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43933C9-D548-AC1A-46F1-E0BCAF3BC1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998" y="5346000"/>
            <a:ext cx="7380001" cy="1080000"/>
          </a:xfrm>
          <a:noFill/>
        </p:spPr>
        <p:txBody>
          <a:bodyPr lIns="0" tIns="180000" rIns="0" bIns="360000" anchor="t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E044D6-F384-E086-F01C-5F5D7E6FCA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04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6">
            <a:extLst>
              <a:ext uri="{FF2B5EF4-FFF2-40B4-BE49-F238E27FC236}">
                <a16:creationId xmlns:a16="http://schemas.microsoft.com/office/drawing/2014/main" id="{12E354A1-E814-4CE3-B772-134096C536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D332D0D-DDAB-4CCA-A24D-ACBC4D94DB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5FCB0D0-ED65-43CE-99DB-B5202260ED0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9D7D815-E001-4683-8B18-3683B19E45D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8E7B775D-7ABE-846F-0461-FEB74AE28671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696817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82956-8E44-4E61-9A81-17F8D19AA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99" y="3434400"/>
            <a:ext cx="10080000" cy="720000"/>
          </a:xfrm>
          <a:prstGeom prst="rect">
            <a:avLst/>
          </a:prstGeom>
          <a:noFill/>
        </p:spPr>
        <p:txBody>
          <a:bodyPr lIns="0" tIns="0" rIns="360000" bIns="360000" anchor="t" anchorCtr="0">
            <a:noAutofit/>
          </a:bodyPr>
          <a:lstStyle>
            <a:lvl1pPr algn="l"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8645B696-1BA4-4F6C-B4A8-FBFF6560E3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4140000"/>
            <a:ext cx="7357441" cy="1502805"/>
          </a:xfrm>
        </p:spPr>
        <p:txBody>
          <a:bodyPr tIns="1800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270000" indent="0" algn="ctr">
              <a:buNone/>
              <a:defRPr>
                <a:solidFill>
                  <a:schemeClr val="bg1"/>
                </a:solidFill>
              </a:defRPr>
            </a:lvl2pPr>
            <a:lvl3pPr marL="540000" indent="0" algn="ctr">
              <a:buNone/>
              <a:defRPr>
                <a:solidFill>
                  <a:schemeClr val="bg1"/>
                </a:solidFill>
              </a:defRPr>
            </a:lvl3pPr>
            <a:lvl4pPr marL="810000" indent="0" algn="ctr">
              <a:buNone/>
              <a:defRPr>
                <a:solidFill>
                  <a:schemeClr val="bg1"/>
                </a:solidFill>
              </a:defRPr>
            </a:lvl4pPr>
            <a:lvl5pPr marL="10800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D2103AB-83F3-4128-AA8C-14C6E6E917DA}"/>
              </a:ext>
            </a:extLst>
          </p:cNvPr>
          <p:cNvGrpSpPr/>
          <p:nvPr userDrawn="1"/>
        </p:nvGrpSpPr>
        <p:grpSpPr>
          <a:xfrm>
            <a:off x="90720000" y="314252"/>
            <a:ext cx="2371532" cy="1180824"/>
            <a:chOff x="547287" y="314252"/>
            <a:chExt cx="2371532" cy="1180824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DF9E73F9-F0F5-4612-AE3E-C396AD88E2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287" y="995218"/>
              <a:ext cx="2371532" cy="258650"/>
            </a:xfrm>
            <a:prstGeom prst="rect">
              <a:avLst/>
            </a:prstGeom>
          </p:spPr>
        </p:pic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82107DE4-04FE-420D-A32F-B676F05E26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000" y="1279076"/>
              <a:ext cx="1456630" cy="216000"/>
            </a:xfrm>
            <a:prstGeom prst="rect">
              <a:avLst/>
            </a:prstGeom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83F8E6BE-7234-45A0-96F9-4666685C79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730" y="314252"/>
              <a:ext cx="2001600" cy="65490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A138707-7DB7-EE5D-79A3-C144A7450E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D55832-238C-5928-890C-3754A9CD424E}"/>
              </a:ext>
            </a:extLst>
          </p:cNvPr>
          <p:cNvSpPr txBox="1"/>
          <p:nvPr userDrawn="1"/>
        </p:nvSpPr>
        <p:spPr>
          <a:xfrm>
            <a:off x="1079998" y="1229177"/>
            <a:ext cx="76809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HR" sz="1200" b="1">
                <a:solidFill>
                  <a:srgbClr val="16419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espon.eu</a:t>
            </a:r>
          </a:p>
        </p:txBody>
      </p:sp>
    </p:spTree>
    <p:extLst>
      <p:ext uri="{BB962C8B-B14F-4D97-AF65-F5344CB8AC3E}">
        <p14:creationId xmlns:p14="http://schemas.microsoft.com/office/powerpoint/2010/main" val="4154885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bullets">
  <p:cSld name="1_Text and bulle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1080000" y="414000"/>
            <a:ext cx="972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Open Sans"/>
              <a:buNone/>
              <a:defRPr b="1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108000" y="6480000"/>
            <a:ext cx="46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dt" idx="10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1080000" y="1979999"/>
            <a:ext cx="9719763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/>
          <p:nvPr/>
        </p:nvSpPr>
        <p:spPr>
          <a:xfrm>
            <a:off x="1080000" y="6480000"/>
            <a:ext cx="540607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ESPON </a:t>
            </a:r>
            <a:r>
              <a:rPr lang="en-GB" sz="800" b="0" i="0" u="none" strike="noStrike" cap="none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//</a:t>
            </a:r>
            <a:endParaRPr sz="800" b="0" i="0" u="none" strike="noStrike" cap="none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496068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A8007-BF44-E1F8-ED88-C12A06580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D122F-FF58-3F59-5C9F-7DC8B5E3F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66755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948D-851B-22B2-896F-67E5F329A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789E-3300-A43F-09F4-96401EFE5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A34B94-F389-5896-F076-FB4295652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5BFFF-5D40-DDE5-0DDD-F7E66F5C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515CE-75FB-FA00-1D1C-9A6AD20A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82DAF-C9B9-2A92-7BE7-A6B00A35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38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78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5CC0E-F95B-E1A7-8441-7B7CF33B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9FB96-22B7-00F9-45F4-8669847CA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7BC46-1D83-BDDF-D47C-EDED6D2AE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7CBD7-3024-6C94-E5B7-82625C28F1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DE49D-78F8-319B-2251-E18D965F9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98E7E7-70D2-CD2A-FF11-B473FC7D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6369D-D210-F983-DC9A-242653962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0F0B6B-9A75-2B7B-AD03-C3E1FB52E5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5C9831-3AE5-78AF-E588-1BBCA85F1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078F9-26E1-13B2-9DBF-C586EFFD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62D1B-47F2-4767-A838-36A1AD81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ED541C-3487-1DE1-7F80-B3CC6CAE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10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36272-6BB2-A324-61BB-88AFFF7FF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23EA0-F5A6-F3F5-7C00-781B5DC6F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07FBE-FC7F-EFF3-59A8-149E2224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9CE3-1894-8384-D5EF-6EE23B65A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B3E2-8887-F2F8-C72F-A2478D14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8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E5971C-E607-A553-D525-452BB40F95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1BE32-4477-7471-6A60-9739F5160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E332-86DB-D766-94C6-71590F1826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3F11-73A9-4E26-89F2-75021A30A80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67121-0429-0D3E-C2BD-18B904CF6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CB153-907D-7BC9-8313-35416BF9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120DD1-2EEE-4148-8F15-BB1C739E7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66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454739"/>
            <a:ext cx="9720000" cy="666474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000" y="2147977"/>
            <a:ext cx="9720000" cy="3972022"/>
          </a:xfrm>
        </p:spPr>
        <p:txBody>
          <a:bodyPr/>
          <a:lstStyle>
            <a:lvl1pPr marL="0" indent="-612000">
              <a:buNone/>
              <a:defRPr sz="1800">
                <a:solidFill>
                  <a:schemeClr val="bg1"/>
                </a:solidFill>
              </a:defRPr>
            </a:lvl1pPr>
            <a:lvl2pPr marL="180000" indent="0">
              <a:buNone/>
              <a:defRPr/>
            </a:lvl2pPr>
            <a:lvl3pPr marL="360000" indent="0">
              <a:buNone/>
              <a:defRPr/>
            </a:lvl3pPr>
            <a:lvl4pPr marL="540000" indent="0">
              <a:buNone/>
              <a:defRPr/>
            </a:lvl4pPr>
            <a:lvl5pPr marL="72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DA6CF6FB-A111-EC28-7343-16F93D62D292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844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18" y="1708030"/>
            <a:ext cx="9720000" cy="7216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7B46DE7-05A3-46DE-BA59-83F7FEF5FD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66000" y="6480000"/>
            <a:ext cx="5400000" cy="180000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PowerPoint template 16:9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237" y="2498745"/>
            <a:ext cx="9719763" cy="25832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95190767-D42F-4BE3-793E-9EB5ACBF4B5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3295475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 with pre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3" y="1544127"/>
            <a:ext cx="9720000" cy="697981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06ACD415-5B38-4FCB-B23C-F24B3427A5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9500" y="2242109"/>
            <a:ext cx="9719763" cy="33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600AD673-C7FF-2C57-B096-ABF99A5AE5A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36942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ullets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379643"/>
            <a:ext cx="9720000" cy="67167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7504B60A-076D-4745-A2B5-2B65295F99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219566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dsholder til indhold 7">
            <a:extLst>
              <a:ext uri="{FF2B5EF4-FFF2-40B4-BE49-F238E27FC236}">
                <a16:creationId xmlns:a16="http://schemas.microsoft.com/office/drawing/2014/main" id="{E005E74C-7F6C-4582-9026-FF53749B50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94023" y="2195660"/>
            <a:ext cx="4500000" cy="4140000"/>
          </a:xfrm>
        </p:spPr>
        <p:txBody>
          <a:bodyPr lIns="0" tIns="0" rIns="0" bIns="0">
            <a:noAutofit/>
          </a:bodyPr>
          <a:lstStyle>
            <a:lvl1pPr marL="0" indent="0">
              <a:spcAft>
                <a:spcPts val="1000"/>
              </a:spcAft>
              <a:buFont typeface="Wingdings" panose="05000000000000000000" pitchFamily="2" charset="2"/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135A81FC-5F03-0730-38B5-22C4319CEA40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0263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arge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762" y="1285336"/>
            <a:ext cx="9720001" cy="68597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sz="3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8" name="Pladsholder til SmartArt 7">
            <a:extLst>
              <a:ext uri="{FF2B5EF4-FFF2-40B4-BE49-F238E27FC236}">
                <a16:creationId xmlns:a16="http://schemas.microsoft.com/office/drawing/2014/main" id="{9B3FC587-2EF2-4A03-971E-2B639D59503E}"/>
              </a:ext>
            </a:extLst>
          </p:cNvPr>
          <p:cNvSpPr>
            <a:spLocks noGrp="1"/>
          </p:cNvSpPr>
          <p:nvPr>
            <p:ph type="dgm" sz="quarter" idx="19"/>
          </p:nvPr>
        </p:nvSpPr>
        <p:spPr>
          <a:xfrm>
            <a:off x="1079500" y="1980000"/>
            <a:ext cx="9720263" cy="41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da-DK"/>
          </a:p>
        </p:txBody>
      </p:sp>
      <p:sp>
        <p:nvSpPr>
          <p:cNvPr id="9" name="Pladsholder til sidefod 2">
            <a:extLst>
              <a:ext uri="{FF2B5EF4-FFF2-40B4-BE49-F238E27FC236}">
                <a16:creationId xmlns:a16="http://schemas.microsoft.com/office/drawing/2014/main" id="{32109242-4088-D135-4E33-BB2CC16FCB1E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169665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B4CD47-84E0-4DD6-89B7-FF3A76F23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522653"/>
            <a:ext cx="9720000" cy="57844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lnSpc>
                <a:spcPts val="44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6B9770CD-F4C3-4676-A139-D381A665F5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2220549"/>
            <a:ext cx="4500000" cy="4140000"/>
          </a:xfrm>
        </p:spPr>
        <p:txBody>
          <a:bodyPr/>
          <a:lstStyle>
            <a:lvl1pPr marL="0" indent="0">
              <a:buNone/>
              <a:defRPr/>
            </a:lvl1pPr>
            <a:lvl2pPr marL="270000" indent="0">
              <a:buNone/>
              <a:defRPr/>
            </a:lvl2pPr>
            <a:lvl3pPr marL="540000" indent="0">
              <a:buNone/>
              <a:defRPr/>
            </a:lvl3pPr>
            <a:lvl4pPr marL="810000" indent="0">
              <a:buNone/>
              <a:defRPr/>
            </a:lvl4pPr>
            <a:lvl5pPr marL="10800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D5335718-3FE3-453A-8AF3-F1D7EA742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0000" y="2220549"/>
            <a:ext cx="4500000" cy="4140000"/>
          </a:xfrm>
          <a:solidFill>
            <a:srgbClr val="9FAEE5">
              <a:alpha val="30000"/>
            </a:srgbClr>
          </a:solidFill>
        </p:spPr>
        <p:txBody>
          <a:bodyPr lIns="252000" tIns="252000" rIns="252000" bIns="252000">
            <a:normAutofit/>
          </a:bodyPr>
          <a:lstStyle>
            <a:lvl1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</a:defRPr>
            </a:lvl1pPr>
            <a:lvl2pPr marL="36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2pPr>
            <a:lvl3pPr marL="5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3pPr>
            <a:lvl4pPr marL="72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4pPr>
            <a:lvl5pPr marL="90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 marL="1260000"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 marL="1440000" indent="-180000">
              <a:buClr>
                <a:schemeClr val="tx2"/>
              </a:buClr>
              <a:buFont typeface="Wingdings" panose="05000000000000000000" pitchFamily="2" charset="2"/>
              <a:buChar char="§"/>
              <a:defRPr>
                <a:solidFill>
                  <a:schemeClr val="tx2"/>
                </a:solidFill>
              </a:defRPr>
            </a:lvl8pPr>
            <a:lvl9pPr marL="1620000" indent="-180000">
              <a:buClr>
                <a:schemeClr val="tx2"/>
              </a:buClr>
              <a:buFont typeface="Wingdings" panose="05000000000000000000" pitchFamily="2" charset="2"/>
              <a:buChar char="§"/>
              <a:defRPr u="none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a-DK" dirty="0"/>
          </a:p>
        </p:txBody>
      </p:sp>
      <p:sp>
        <p:nvSpPr>
          <p:cNvPr id="12" name="Pladsholder til sidefod 2">
            <a:extLst>
              <a:ext uri="{FF2B5EF4-FFF2-40B4-BE49-F238E27FC236}">
                <a16:creationId xmlns:a16="http://schemas.microsoft.com/office/drawing/2014/main" id="{81187CFF-2859-E4D4-058B-672188EBAC93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226599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DARK colour background">
    <p:bg>
      <p:bgPr>
        <a:solidFill>
          <a:srgbClr val="9FA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1BA858-80AA-4B34-B27B-B535B6FD4805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1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0D8E2F5C-4F03-1A5B-7EAD-229FD76B28C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97895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statements, LIGHT colou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FE7A5C2-047B-4F46-B0B2-AB4D7EF81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BAFF7BD-0993-480E-92DE-7551CD4746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0096773-E7A9-4AAC-A357-31C12BE85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762" y="1980000"/>
            <a:ext cx="9720001" cy="4345849"/>
          </a:xfrm>
        </p:spPr>
        <p:txBody>
          <a:bodyPr>
            <a:normAutofit/>
          </a:bodyPr>
          <a:lstStyle>
            <a:lvl1pPr marL="0" indent="0">
              <a:lnSpc>
                <a:spcPts val="5400"/>
              </a:lnSpc>
              <a:buNone/>
              <a:defRPr sz="4800" b="1">
                <a:solidFill>
                  <a:schemeClr val="accent2"/>
                </a:solidFill>
              </a:defRPr>
            </a:lvl1pPr>
            <a:lvl2pPr marL="180000" indent="0">
              <a:buNone/>
              <a:defRPr sz="6000"/>
            </a:lvl2pPr>
            <a:lvl3pPr marL="360000" indent="0">
              <a:buNone/>
              <a:defRPr sz="6000"/>
            </a:lvl3pPr>
            <a:lvl4pPr marL="540000" indent="0">
              <a:buNone/>
              <a:defRPr sz="6000"/>
            </a:lvl4pPr>
            <a:lvl5pPr marL="720000" indent="0">
              <a:buNone/>
              <a:defRPr sz="6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sidefod 2">
            <a:extLst>
              <a:ext uri="{FF2B5EF4-FFF2-40B4-BE49-F238E27FC236}">
                <a16:creationId xmlns:a16="http://schemas.microsoft.com/office/drawing/2014/main" id="{4AC67D22-E74F-93C1-8375-02359868DABB}"/>
              </a:ext>
            </a:extLst>
          </p:cNvPr>
          <p:cNvSpPr txBox="1">
            <a:spLocks/>
          </p:cNvSpPr>
          <p:nvPr userDrawn="1"/>
        </p:nvSpPr>
        <p:spPr>
          <a:xfrm>
            <a:off x="1080000" y="6480000"/>
            <a:ext cx="540607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a-DK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>
                <a:solidFill>
                  <a:schemeClr val="accent1"/>
                </a:solidFill>
              </a:rPr>
              <a:t>ESPON </a:t>
            </a:r>
            <a:r>
              <a:rPr lang="da-DK">
                <a:solidFill>
                  <a:schemeClr val="accent2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61211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2E75FC-CE4D-4566-BF4B-11E94AEEF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0000" y="1461254"/>
            <a:ext cx="97200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teksttypografien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</a:t>
            </a:r>
          </a:p>
          <a:p>
            <a:pPr lvl="7"/>
            <a:r>
              <a:rPr lang="da-DK" dirty="0"/>
              <a:t>Ottende niveau</a:t>
            </a:r>
          </a:p>
          <a:p>
            <a:pPr lvl="8"/>
            <a:r>
              <a:rPr lang="da-DK" dirty="0"/>
              <a:t>Niende niveau</a:t>
            </a: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927D54-696A-40B4-820B-658BE4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65B7C27-3FE4-4A2D-B806-6F5728E302F6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Pladsholder til dato 7">
            <a:extLst>
              <a:ext uri="{FF2B5EF4-FFF2-40B4-BE49-F238E27FC236}">
                <a16:creationId xmlns:a16="http://schemas.microsoft.com/office/drawing/2014/main" id="{18834146-4217-4D85-A795-60426981F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9D7D815-E001-4683-8B18-3683B19E45D8}" type="datetime1">
              <a:rPr lang="en-US" smtClean="0"/>
              <a:pPr/>
              <a:t>11/14/2025</a:t>
            </a:fld>
            <a:endParaRPr lang="da-DK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391BD1-5254-01C7-5B03-B7787CD8C8D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98" y="352151"/>
            <a:ext cx="4576680" cy="56483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92DDD06F-A6AD-6ED2-0C02-FD58EF8D09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6068" y="198000"/>
            <a:ext cx="1103932" cy="111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1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9" r:id="rId2"/>
    <p:sldLayoutId id="2147483650" r:id="rId3"/>
    <p:sldLayoutId id="2147483660" r:id="rId4"/>
    <p:sldLayoutId id="2147483652" r:id="rId5"/>
    <p:sldLayoutId id="2147483657" r:id="rId6"/>
    <p:sldLayoutId id="2147483663" r:id="rId7"/>
    <p:sldLayoutId id="2147483662" r:id="rId8"/>
    <p:sldLayoutId id="2147483661" r:id="rId9"/>
    <p:sldLayoutId id="2147483658" r:id="rId10"/>
    <p:sldLayoutId id="2147483665" r:id="rId11"/>
    <p:sldLayoutId id="2147483678" r:id="rId12"/>
  </p:sldLayoutIdLst>
  <p:hf hdr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3800" b="1" kern="1200">
          <a:solidFill>
            <a:schemeClr val="accent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0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126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44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62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59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D95C1-1045-92E2-BB9B-2FE66F9AB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364E77-A9C3-758A-0F47-D81917B20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" y="2763135"/>
            <a:ext cx="1162050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762C8-BD3B-6B6D-957F-D28AB680B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" y="4127121"/>
            <a:ext cx="1162050" cy="11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A09EEA-BDB9-04A3-462B-3CE656ACD8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" y="5399458"/>
            <a:ext cx="1162049" cy="119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with brown hair and blue sweater&#10;&#10;AI-generated content may be incorrect.">
            <a:extLst>
              <a:ext uri="{FF2B5EF4-FFF2-40B4-BE49-F238E27FC236}">
                <a16:creationId xmlns:a16="http://schemas.microsoft.com/office/drawing/2014/main" id="{9FFA0BE8-1436-AE28-0EE2-2C48907822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7" y="2793615"/>
            <a:ext cx="1181100" cy="122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BC085D-0083-8D75-084E-11162523D4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7" y="4138996"/>
            <a:ext cx="1171575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CC3069-FF37-B425-1EC8-FB647E4F0380}"/>
              </a:ext>
            </a:extLst>
          </p:cNvPr>
          <p:cNvSpPr txBox="1"/>
          <p:nvPr/>
        </p:nvSpPr>
        <p:spPr>
          <a:xfrm>
            <a:off x="1713138" y="2763135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Open Sans" panose="020B0606030504020204" pitchFamily="34" charset="0"/>
                <a:ea typeface="Aptos" panose="020B0004020202020204" pitchFamily="34" charset="0"/>
              </a:rPr>
              <a:t>Energy transition in Central Europe</a:t>
            </a:r>
          </a:p>
          <a:p>
            <a:r>
              <a:rPr lang="en-US" dirty="0"/>
              <a:t>Viktorija Dobravec, Joint Secretariat of Interreg Central Europe </a:t>
            </a:r>
            <a:r>
              <a:rPr lang="en-US" dirty="0" err="1"/>
              <a:t>programme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BD9738-F42C-F41B-3DD8-FC8A66A4F68F}"/>
              </a:ext>
            </a:extLst>
          </p:cNvPr>
          <p:cNvSpPr txBox="1"/>
          <p:nvPr/>
        </p:nvSpPr>
        <p:spPr>
          <a:xfrm>
            <a:off x="1713138" y="4047052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Industrial transformation in Polish regions phasing out coal</a:t>
            </a:r>
          </a:p>
          <a:p>
            <a:r>
              <a:rPr lang="en-US" dirty="0"/>
              <a:t>Prof. Tomasz </a:t>
            </a:r>
            <a:r>
              <a:rPr lang="en-US" dirty="0" err="1"/>
              <a:t>Komornicki</a:t>
            </a:r>
            <a:r>
              <a:rPr lang="en-US" dirty="0"/>
              <a:t>, Polish Academy of Sciences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C39585-4DC4-6C1C-C441-ED45A4572C6F}"/>
              </a:ext>
            </a:extLst>
          </p:cNvPr>
          <p:cNvSpPr txBox="1">
            <a:spLocks/>
          </p:cNvSpPr>
          <p:nvPr/>
        </p:nvSpPr>
        <p:spPr>
          <a:xfrm>
            <a:off x="415697" y="1422733"/>
            <a:ext cx="12226760" cy="1676724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chemeClr val="accent2"/>
                </a:solidFill>
              </a:rPr>
              <a:t>Spotlights </a:t>
            </a:r>
            <a:r>
              <a:rPr lang="en-US" sz="2900" dirty="0"/>
              <a:t>on the geography of the green industrial transition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Moderator: </a:t>
            </a:r>
            <a:r>
              <a:rPr lang="en-US" sz="1800" dirty="0">
                <a:solidFill>
                  <a:schemeClr val="tx1"/>
                </a:solidFill>
              </a:rPr>
              <a:t>Marcia van der Vlugt</a:t>
            </a:r>
            <a:r>
              <a:rPr lang="en-US" sz="1800" b="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Dutch Ministry of the Interior and Kingdom Relations</a:t>
            </a:r>
          </a:p>
          <a:p>
            <a:endParaRPr lang="en-US" sz="2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D05162-3841-408D-61C3-0F4C8182A1DB}"/>
              </a:ext>
            </a:extLst>
          </p:cNvPr>
          <p:cNvSpPr txBox="1"/>
          <p:nvPr/>
        </p:nvSpPr>
        <p:spPr>
          <a:xfrm>
            <a:off x="1713138" y="5330969"/>
            <a:ext cx="4224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Green energy for </a:t>
            </a:r>
            <a:r>
              <a:rPr lang="en-US" b="1" dirty="0" err="1"/>
              <a:t>reindustrialisation</a:t>
            </a:r>
            <a:r>
              <a:rPr lang="en-US" b="1" dirty="0"/>
              <a:t> in sparsely populated Nordic regions</a:t>
            </a:r>
          </a:p>
          <a:p>
            <a:r>
              <a:rPr lang="en-US" dirty="0"/>
              <a:t>Øyvind Vennerød, Senior manager, Menon Economics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B9138E-0707-777B-3EAE-EE6AEAF3332E}"/>
              </a:ext>
            </a:extLst>
          </p:cNvPr>
          <p:cNvSpPr txBox="1"/>
          <p:nvPr/>
        </p:nvSpPr>
        <p:spPr>
          <a:xfrm>
            <a:off x="7820840" y="2763134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blue dimension of the green transition</a:t>
            </a:r>
          </a:p>
          <a:p>
            <a:r>
              <a:rPr lang="en-US" dirty="0"/>
              <a:t>Michaela Gensheimer, Research and Policy Manager, ESPON EGTC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CA2994-EFC5-BF92-51B8-DEDB292EB356}"/>
              </a:ext>
            </a:extLst>
          </p:cNvPr>
          <p:cNvSpPr txBox="1"/>
          <p:nvPr/>
        </p:nvSpPr>
        <p:spPr>
          <a:xfrm>
            <a:off x="7820840" y="4138996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Geography and social inclusion of energy communities</a:t>
            </a:r>
          </a:p>
          <a:p>
            <a:r>
              <a:rPr lang="en-US" dirty="0"/>
              <a:t>Laura Heidecke, Principal consultant, </a:t>
            </a:r>
            <a:r>
              <a:rPr lang="en-US" dirty="0" err="1"/>
              <a:t>Ecorys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69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453D-A894-E816-0FEB-6B5E4A5D03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9" name="Tytuł 1"/>
          <p:cNvSpPr txBox="1">
            <a:spLocks/>
          </p:cNvSpPr>
          <p:nvPr/>
        </p:nvSpPr>
        <p:spPr>
          <a:xfrm>
            <a:off x="735106" y="1070634"/>
            <a:ext cx="9474574" cy="62590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Industrial transition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phasing out coal</a:t>
            </a:r>
            <a:endParaRPr kumimoji="0" lang="pl-PL" sz="3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ymbol zastępczy numeru slajdu 3"/>
          <p:cNvSpPr txBox="1">
            <a:spLocks/>
          </p:cNvSpPr>
          <p:nvPr/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da-DK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ymbol zastępczy daty 4"/>
          <p:cNvSpPr txBox="1">
            <a:spLocks/>
          </p:cNvSpPr>
          <p:nvPr/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12643-2F99-413E-B7E3-778448665D38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11/14/2025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Symbol zastępczy tekstu 5"/>
          <p:cNvSpPr txBox="1">
            <a:spLocks/>
          </p:cNvSpPr>
          <p:nvPr/>
        </p:nvSpPr>
        <p:spPr>
          <a:xfrm>
            <a:off x="735106" y="1924049"/>
            <a:ext cx="5770470" cy="4647079"/>
          </a:xfrm>
          <a:prstGeom prst="rect">
            <a:avLst/>
          </a:prstGeom>
        </p:spPr>
        <p:txBody>
          <a:bodyPr/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Since the 1990s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restructuring the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economy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Demographic shrinkage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expanding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suburbanisation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energy prices, potential loss of 82k jobs in mines and 410k in the mining-related sector, impoverishment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ubstantial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JTF support for the transformation 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eed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and re-skilling; 36k+ displaced workers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mpact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areas of Poland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due to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power plants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 reliance on coal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000" indent="-180000"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>
                <a:latin typeface="Open Sans"/>
                <a:ea typeface="Open Sans"/>
                <a:cs typeface="Open Sans"/>
              </a:rPr>
              <a:t>Overlap with nationwide demographic trends </a:t>
            </a:r>
          </a:p>
          <a:p>
            <a:pPr marL="180000" indent="-180000"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GB" dirty="0">
                <a:latin typeface="Open Sans"/>
                <a:ea typeface="Open Sans"/>
                <a:cs typeface="Open Sans"/>
              </a:rPr>
              <a:t>Intensified commuting to work</a:t>
            </a:r>
            <a:endParaRPr lang="pl-PL" dirty="0">
              <a:latin typeface="Open Sans"/>
              <a:ea typeface="Open Sans"/>
              <a:cs typeface="Open San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Obraz 23" descr="Screenshot 2025-10-09 at 16-03-50 Transition processes in Upper Silesia and Western Małopols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5278" y="1724025"/>
            <a:ext cx="5187427" cy="4733926"/>
          </a:xfrm>
          <a:prstGeom prst="rect">
            <a:avLst/>
          </a:prstGeom>
        </p:spPr>
      </p:pic>
      <p:pic>
        <p:nvPicPr>
          <p:cNvPr id="25" name="Obraz 24" descr="Screenshot 2025-10-09 at 16-06-16 Transition processes in Upper Silesia and Western Małopols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2006" y="2365002"/>
            <a:ext cx="2020700" cy="686878"/>
          </a:xfrm>
          <a:prstGeom prst="rect">
            <a:avLst/>
          </a:prstGeom>
        </p:spPr>
      </p:pic>
      <p:pic>
        <p:nvPicPr>
          <p:cNvPr id="26" name="Obraz 25" descr="Screenshot 2025-10-09 at 16-07-13 Transition processes in Upper Silesia and Western Małopols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0636" y="4966448"/>
            <a:ext cx="2041364" cy="724893"/>
          </a:xfrm>
          <a:prstGeom prst="rect">
            <a:avLst/>
          </a:prstGeom>
        </p:spPr>
      </p:pic>
      <p:pic>
        <p:nvPicPr>
          <p:cNvPr id="27" name="Obraz 26" descr="Screenshot 2025-10-09 at 16-07-20 Transition processes in Upper Silesia and Western Małopolsk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09680" y="5710519"/>
            <a:ext cx="1982320" cy="74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77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80000" y="2087598"/>
            <a:ext cx="9720000" cy="671677"/>
          </a:xfrm>
        </p:spPr>
        <p:txBody>
          <a:bodyPr/>
          <a:lstStyle/>
          <a:p>
            <a:r>
              <a:rPr lang="pl-PL" dirty="0"/>
              <a:t>Emerging </a:t>
            </a:r>
            <a:r>
              <a:rPr lang="en-US" dirty="0"/>
              <a:t>geographies</a:t>
            </a:r>
            <a:endParaRPr lang="pl-P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33F8D-3C27-B07A-4463-02754E4F0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4B4E-67B7-A6B1-840E-ECAB60AB134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1BA858-80AA-4B34-B27B-B535B6FD4805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2" name="Symbol zastępczy tekstu 5"/>
          <p:cNvSpPr>
            <a:spLocks noGrp="1"/>
          </p:cNvSpPr>
          <p:nvPr>
            <p:ph sz="quarter" idx="13"/>
          </p:nvPr>
        </p:nvSpPr>
        <p:spPr>
          <a:xfrm>
            <a:off x="180000" y="3082963"/>
            <a:ext cx="5910172" cy="357703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Driven by the ongoing industrial restructuring;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spatial </a:t>
            </a:r>
            <a:r>
              <a:rPr lang="en-US" dirty="0" err="1"/>
              <a:t>reorganisation</a:t>
            </a:r>
            <a:r>
              <a:rPr lang="en-US" dirty="0"/>
              <a:t> of functions, identities and socio-economic prospects;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Traditional industrial cores are fragmenting into a mosaic of diverging urban functions;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Shifting the </a:t>
            </a:r>
            <a:r>
              <a:rPr lang="en-US" dirty="0" err="1"/>
              <a:t>epicentre</a:t>
            </a:r>
            <a:r>
              <a:rPr lang="en-US" dirty="0"/>
              <a:t> of industrial activity southward, reinforcing functional ties between Silesian cities and adjacent regions;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cities losing economic base; becoming similar to districts in other metropolises;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endParaRPr lang="pl-PL" sz="1600" dirty="0"/>
          </a:p>
          <a:p>
            <a:endParaRPr lang="pl-PL" sz="1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C9ABFBA-7176-4C73-ACDD-51382728321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81404" y="3082962"/>
            <a:ext cx="5910596" cy="184434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territorial management system (strong local units, weak regions and lack of effective metropolitan structures) proved unprepared.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spatial patterns between shrinking mining towns, industrial growth </a:t>
            </a:r>
            <a:r>
              <a:rPr lang="en-US" dirty="0" err="1"/>
              <a:t>centres</a:t>
            </a:r>
            <a:r>
              <a:rPr lang="en-US" dirty="0"/>
              <a:t> and affluent commuter zones underscore the need for more coherent, metropolitan-scale governance.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</a:t>
            </a:r>
            <a:r>
              <a:rPr lang="en-GB" noProof="0" dirty="0" err="1"/>
              <a:t>everaging</a:t>
            </a:r>
            <a:r>
              <a:rPr lang="en-GB" noProof="0" dirty="0"/>
              <a:t> multi-level cluster networks (business, research and </a:t>
            </a:r>
            <a:r>
              <a:rPr lang="en-GB" noProof="0"/>
              <a:t>public sector) </a:t>
            </a:r>
            <a:r>
              <a:rPr lang="en-GB" noProof="0" dirty="0"/>
              <a:t>is essential for driving coordinated, cross-sectoral innovation and ensuring a just, green, and digital industrial transition.</a:t>
            </a:r>
          </a:p>
          <a:p>
            <a:endParaRPr lang="pl-PL" sz="1600" dirty="0"/>
          </a:p>
          <a:p>
            <a:endParaRPr lang="pl-PL" dirty="0"/>
          </a:p>
        </p:txBody>
      </p:sp>
      <p:sp>
        <p:nvSpPr>
          <p:cNvPr id="11" name="Symbol zastępczy daty 4"/>
          <p:cNvSpPr txBox="1">
            <a:spLocks/>
          </p:cNvSpPr>
          <p:nvPr/>
        </p:nvSpPr>
        <p:spPr>
          <a:xfrm>
            <a:off x="9000000" y="6480000"/>
            <a:ext cx="1800000" cy="180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E12643-2F99-413E-B7E3-778448665D38}" type="datetime1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11/14/2025</a:t>
            </a:fld>
            <a:endParaRPr kumimoji="0" lang="da-DK" sz="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1A3A7DD-3394-49CA-8D57-8E80C665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874" y="0"/>
            <a:ext cx="5136550" cy="285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65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11293-6D0B-74C1-6112-E1D3C4BB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249202B-D22F-210E-02CF-FE8A247FECF1}"/>
              </a:ext>
            </a:extLst>
          </p:cNvPr>
          <p:cNvSpPr txBox="1"/>
          <p:nvPr/>
        </p:nvSpPr>
        <p:spPr>
          <a:xfrm>
            <a:off x="1116342" y="3799918"/>
            <a:ext cx="801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Øyvind Vennerød, Senior manager, Menon Economics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763CAD6-FBAF-5464-ABD2-4EA28DB9B1C1}"/>
              </a:ext>
            </a:extLst>
          </p:cNvPr>
          <p:cNvSpPr txBox="1">
            <a:spLocks/>
          </p:cNvSpPr>
          <p:nvPr/>
        </p:nvSpPr>
        <p:spPr>
          <a:xfrm>
            <a:off x="1116342" y="2490667"/>
            <a:ext cx="10640229" cy="1109902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ea typeface="Aptos" panose="020B0004020202020204" pitchFamily="34" charset="0"/>
              </a:rPr>
              <a:t>Spotlight 3</a:t>
            </a:r>
          </a:p>
          <a:p>
            <a:r>
              <a:rPr lang="en-US" sz="4000" dirty="0"/>
              <a:t>Green energy for </a:t>
            </a:r>
            <a:r>
              <a:rPr lang="en-US" sz="4000" dirty="0" err="1"/>
              <a:t>reindustrialisation</a:t>
            </a:r>
            <a:r>
              <a:rPr lang="en-US" sz="4000" dirty="0"/>
              <a:t> in sparsely populated Nordic regions</a:t>
            </a:r>
          </a:p>
        </p:txBody>
      </p:sp>
    </p:spTree>
    <p:extLst>
      <p:ext uri="{BB962C8B-B14F-4D97-AF65-F5344CB8AC3E}">
        <p14:creationId xmlns:p14="http://schemas.microsoft.com/office/powerpoint/2010/main" val="1468320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0A5A-4861-B5E1-8C8C-36851AEC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379643"/>
            <a:ext cx="9720000" cy="671677"/>
          </a:xfrm>
        </p:spPr>
        <p:txBody>
          <a:bodyPr anchor="b">
            <a:normAutofit/>
          </a:bodyPr>
          <a:lstStyle/>
          <a:p>
            <a:r>
              <a:rPr lang="en-GB" sz="2700" noProof="0" dirty="0"/>
              <a:t>Reindustrialisation in sparsely populated Nordic regions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en-GB" noProof="0" smtClean="0"/>
              <a:pPr>
                <a:spcAft>
                  <a:spcPts val="600"/>
                </a:spcAft>
              </a:pPr>
              <a:t>13</a:t>
            </a:fld>
            <a:endParaRPr lang="en-GB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453D-A894-E816-0FEB-6B5E4A5D035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CA65960-67CC-4641-B4A2-1D804901E76A}" type="datetime1">
              <a:rPr lang="en-GB" noProof="0" smtClean="0"/>
              <a:pPr>
                <a:spcAft>
                  <a:spcPts val="600"/>
                </a:spcAft>
              </a:pPr>
              <a:t>14/11/2025</a:t>
            </a:fld>
            <a:endParaRPr lang="en-GB" noProof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4C1C5E-66D6-8737-6923-CFC14F05F5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2195660"/>
            <a:ext cx="4500000" cy="4140000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Kvarken</a:t>
            </a:r>
            <a:r>
              <a:rPr lang="en-GB" dirty="0"/>
              <a:t> region spans three sparsely populated counties in Northern Europe, which have experienced decades of </a:t>
            </a:r>
            <a:r>
              <a:rPr lang="en-GB" b="1" dirty="0"/>
              <a:t>outmigration and slow growth</a:t>
            </a:r>
            <a:r>
              <a:rPr lang="en-GB" dirty="0"/>
              <a:t> as traditional manufacturing have declined. </a:t>
            </a:r>
          </a:p>
          <a:p>
            <a:r>
              <a:rPr lang="en-GB" b="1" dirty="0"/>
              <a:t>The green transition offers new opportunities</a:t>
            </a:r>
            <a:r>
              <a:rPr lang="en-GB" dirty="0"/>
              <a:t>, but several recent industrial initiatives have failed. </a:t>
            </a:r>
          </a:p>
          <a:p>
            <a:r>
              <a:rPr lang="en-GB" dirty="0"/>
              <a:t>The RE-Industry project aims to </a:t>
            </a:r>
            <a:r>
              <a:rPr lang="en-GB" b="1" dirty="0"/>
              <a:t>equip regional stakeholders with knowledge </a:t>
            </a:r>
            <a:r>
              <a:rPr lang="en-GB" dirty="0"/>
              <a:t>about which industries the region is best positioned to attract, the potential benefits of such establishments, and the associated risks.</a:t>
            </a:r>
          </a:p>
        </p:txBody>
      </p:sp>
      <p:pic>
        <p:nvPicPr>
          <p:cNvPr id="6" name="Content Placeholder 5" descr="A map of europe with blue dots&#10;&#10;AI-generated content may be incorrect.">
            <a:extLst>
              <a:ext uri="{FF2B5EF4-FFF2-40B4-BE49-F238E27FC236}">
                <a16:creationId xmlns:a16="http://schemas.microsoft.com/office/drawing/2014/main" id="{961A303B-233C-2D1F-6A5D-0A08838DEB2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22" y="2195660"/>
            <a:ext cx="3312001" cy="4140000"/>
          </a:xfrm>
          <a:noFill/>
        </p:spPr>
      </p:pic>
    </p:spTree>
    <p:extLst>
      <p:ext uri="{BB962C8B-B14F-4D97-AF65-F5344CB8AC3E}">
        <p14:creationId xmlns:p14="http://schemas.microsoft.com/office/powerpoint/2010/main" val="290355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A173-892C-96FF-15DB-8F31052C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0C0B-AEB5-23CC-6308-815283A6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99" y="1379643"/>
            <a:ext cx="5137921" cy="816017"/>
          </a:xfrm>
        </p:spPr>
        <p:txBody>
          <a:bodyPr wrap="square"/>
          <a:lstStyle/>
          <a:p>
            <a:pPr>
              <a:lnSpc>
                <a:spcPct val="100000"/>
              </a:lnSpc>
            </a:pPr>
            <a:r>
              <a:rPr lang="en-GB" sz="2400" noProof="0" dirty="0"/>
              <a:t>Regional competitiveness for</a:t>
            </a:r>
            <a:br>
              <a:rPr lang="en-GB" sz="2400" noProof="0" dirty="0"/>
            </a:br>
            <a:r>
              <a:rPr lang="en-GB" sz="2400" noProof="0" dirty="0"/>
              <a:t>green energy-intensive industries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B123A-F0B6-53C0-6B4B-471C21CD7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81F5-A7EC-8B44-2FDB-831D3B32D4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GB" noProof="0" smtClean="0"/>
              <a:pPr/>
              <a:t>14/11/2025</a:t>
            </a:fld>
            <a:endParaRPr lang="en-GB" noProof="0" dirty="0"/>
          </a:p>
        </p:txBody>
      </p:sp>
      <p:pic>
        <p:nvPicPr>
          <p:cNvPr id="3" name="Content Placeholder 2" descr="A diagram of a graph&#10;&#10;AI-generated content may be incorrect.">
            <a:extLst>
              <a:ext uri="{FF2B5EF4-FFF2-40B4-BE49-F238E27FC236}">
                <a16:creationId xmlns:a16="http://schemas.microsoft.com/office/drawing/2014/main" id="{4B785284-8E9D-052F-CAF0-4142A24630F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0" y="0"/>
            <a:ext cx="5991726" cy="599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860800E-EFDD-C287-B34B-F761FCB60C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9999" y="2461260"/>
            <a:ext cx="4810161" cy="3874400"/>
          </a:xfrm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Benchmarking of regional attractiveness against 1350 NUTS3 regions along five pillars: </a:t>
            </a:r>
          </a:p>
          <a:p>
            <a:pPr marL="5557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Energy</a:t>
            </a:r>
          </a:p>
          <a:p>
            <a:pPr marL="5557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Workforce and skills</a:t>
            </a:r>
          </a:p>
          <a:p>
            <a:pPr marL="5557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Market access</a:t>
            </a:r>
          </a:p>
          <a:p>
            <a:pPr marL="5557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Ecosystem and finance</a:t>
            </a:r>
          </a:p>
          <a:p>
            <a:pPr marL="5557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Research and innovation</a:t>
            </a:r>
          </a:p>
          <a:p>
            <a:pPr marL="555750" lvl="1" indent="-285750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Supplemented by workshops in each region and across them to identify key strengths, weaknesses and barriers.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571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8DCD0-670E-ED7F-5CB2-A947418B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7660-BD8C-64CA-E39F-FD51D1C7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724851"/>
            <a:ext cx="9176520" cy="671677"/>
          </a:xfrm>
        </p:spPr>
        <p:txBody>
          <a:bodyPr/>
          <a:lstStyle/>
          <a:p>
            <a:r>
              <a:rPr lang="en-GB" sz="2400" dirty="0"/>
              <a:t>Industry-region matching for maximising benefits</a:t>
            </a:r>
            <a:endParaRPr lang="en-GB" sz="2400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C7D3-098C-FD45-7868-5C362375A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en-GB" noProof="0" smtClean="0"/>
              <a:pPr/>
              <a:t>15</a:t>
            </a:fld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C698B-7D38-740A-DC55-35E22D5577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GB" noProof="0" smtClean="0"/>
              <a:pPr/>
              <a:t>14/11/2025</a:t>
            </a:fld>
            <a:endParaRPr lang="en-GB" noProof="0" dirty="0"/>
          </a:p>
        </p:txBody>
      </p:sp>
      <p:pic>
        <p:nvPicPr>
          <p:cNvPr id="8" name="Content Placeholder 7" descr="A diagram of a diagram&#10;&#10;AI-generated content may be incorrect.">
            <a:extLst>
              <a:ext uri="{FF2B5EF4-FFF2-40B4-BE49-F238E27FC236}">
                <a16:creationId xmlns:a16="http://schemas.microsoft.com/office/drawing/2014/main" id="{27C443E5-5A2C-3D84-C6A8-8A243FE9D4DE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16" y="1475416"/>
            <a:ext cx="7253084" cy="5274970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6E3B44-E5D8-BAFD-FEA0-6EEF4542A6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790700"/>
            <a:ext cx="3943262" cy="45449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noProof="0" dirty="0"/>
              <a:t>Competitiveness </a:t>
            </a:r>
            <a:r>
              <a:rPr lang="en-GB" sz="2000" noProof="0" dirty="0"/>
              <a:t>measured by matching regional strengths with industry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noProof="0" dirty="0"/>
              <a:t>Re</a:t>
            </a:r>
            <a:r>
              <a:rPr lang="en-GB" sz="2000" i="1" dirty="0" err="1"/>
              <a:t>gional</a:t>
            </a:r>
            <a:r>
              <a:rPr lang="en-GB" sz="2000" i="1" dirty="0"/>
              <a:t> impact </a:t>
            </a:r>
            <a:r>
              <a:rPr lang="en-GB" sz="2000" dirty="0"/>
              <a:t>measured by how much the industries can contribute to</a:t>
            </a:r>
          </a:p>
          <a:p>
            <a:pPr marL="5557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800" noProof="0" dirty="0"/>
              <a:t>Direct employment</a:t>
            </a:r>
          </a:p>
          <a:p>
            <a:pPr marL="5557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Upstream employment regionally</a:t>
            </a:r>
          </a:p>
          <a:p>
            <a:pPr marL="5557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800" noProof="0" dirty="0"/>
              <a:t>Increased productivity</a:t>
            </a:r>
          </a:p>
          <a:p>
            <a:pPr marL="555750" lvl="1" indent="-285750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sz="1800" dirty="0"/>
              <a:t>Broader economic benefits (including knowledge spillovers, industrial symbiosis, vertical clusters, etc). </a:t>
            </a:r>
            <a:endParaRPr lang="en-GB" sz="1800" noProof="0" dirty="0"/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5976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004D5-66DA-FC2C-ED43-93BB13FA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6AF5-F541-45B0-99CB-4A98BD35C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164018"/>
            <a:ext cx="9720000" cy="671677"/>
          </a:xfrm>
        </p:spPr>
        <p:txBody>
          <a:bodyPr/>
          <a:lstStyle/>
          <a:p>
            <a:r>
              <a:rPr lang="en-GB" noProof="0" dirty="0"/>
              <a:t>Key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7ADB9-3F84-223D-4C6F-CF0C08F8A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en-GB" noProof="0" smtClean="0"/>
              <a:pPr/>
              <a:t>16</a:t>
            </a:fld>
            <a:endParaRPr lang="en-GB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C8DB-37A3-472B-5A9C-3B1F228C45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GB" noProof="0" smtClean="0"/>
              <a:pPr/>
              <a:t>14/11/2025</a:t>
            </a:fld>
            <a:endParaRPr lang="en-GB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46D5BF-B5EC-2227-48F9-39288AB6E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1980035"/>
            <a:ext cx="5722903" cy="4759338"/>
          </a:xfrm>
          <a:solidFill>
            <a:schemeClr val="bg1"/>
          </a:solidFill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If EU goals are to be achieved, they must be achieved </a:t>
            </a:r>
            <a:r>
              <a:rPr lang="en-GB" i="1" noProof="0" dirty="0"/>
              <a:t>somewhere</a:t>
            </a:r>
            <a:r>
              <a:rPr lang="en-GB" noProof="0" dirty="0"/>
              <a:t>. </a:t>
            </a:r>
            <a:r>
              <a:rPr lang="en-GB" dirty="0"/>
              <a:t>The Kvarken region is well-positioned.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Risk varies substantially between the industries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dirty="0"/>
              <a:t>Benefits vary substantially across energy-intensive industries, as do required inputs. </a:t>
            </a:r>
          </a:p>
          <a:p>
            <a:pPr marL="555750" lvl="1" indent="-285750">
              <a:buFont typeface="Courier New" panose="02070309020205020404" pitchFamily="49" charset="0"/>
              <a:buChar char="o"/>
            </a:pPr>
            <a:r>
              <a:rPr lang="en-GB" sz="1800" i="1" dirty="0"/>
              <a:t>Regions should be explicit about what the regional goals from re-industrialisation are. What do you they truly want to achieve? What is the constraining factor? </a:t>
            </a:r>
            <a:endParaRPr lang="en-GB" sz="1800" i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Common challenges in the </a:t>
            </a:r>
            <a:r>
              <a:rPr lang="en-GB" noProof="0" dirty="0" err="1"/>
              <a:t>Kvarken</a:t>
            </a:r>
            <a:r>
              <a:rPr lang="en-GB" noProof="0" dirty="0"/>
              <a:t> region prevent effective scaling.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noProof="0" dirty="0"/>
              <a:t>Regional costs of ambitious goals are (considered to be) large, while many of the benefits befall the national and European level.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noProof="0" dirty="0"/>
          </a:p>
          <a:p>
            <a:endParaRPr lang="en-GB" noProof="0" dirty="0"/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7D4627FE-002C-8A86-8A7B-B2EDF1DDD95F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2903" y="118627"/>
            <a:ext cx="5389097" cy="673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56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BA4D8-A81D-7D46-7C56-A0C059472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2E3FAEA-EC2E-038C-8494-AF47A04FE629}"/>
              </a:ext>
            </a:extLst>
          </p:cNvPr>
          <p:cNvSpPr txBox="1"/>
          <p:nvPr/>
        </p:nvSpPr>
        <p:spPr>
          <a:xfrm>
            <a:off x="1116342" y="3799918"/>
            <a:ext cx="801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Michaela Gensheimer, Research and Policy Manager, ESPON EGTC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7C963C-035E-6286-01BD-94203C58AADE}"/>
              </a:ext>
            </a:extLst>
          </p:cNvPr>
          <p:cNvSpPr txBox="1">
            <a:spLocks/>
          </p:cNvSpPr>
          <p:nvPr/>
        </p:nvSpPr>
        <p:spPr>
          <a:xfrm>
            <a:off x="1116342" y="2490667"/>
            <a:ext cx="10640229" cy="1109902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ea typeface="Aptos" panose="020B0004020202020204" pitchFamily="34" charset="0"/>
              </a:rPr>
              <a:t>Spotlight 4</a:t>
            </a:r>
          </a:p>
          <a:p>
            <a:r>
              <a:rPr lang="en-US" sz="4000" dirty="0"/>
              <a:t>The blue dimension of the green transition</a:t>
            </a:r>
          </a:p>
        </p:txBody>
      </p:sp>
    </p:spTree>
    <p:extLst>
      <p:ext uri="{BB962C8B-B14F-4D97-AF65-F5344CB8AC3E}">
        <p14:creationId xmlns:p14="http://schemas.microsoft.com/office/powerpoint/2010/main" val="61617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4AF4D-57FA-3101-AC92-9FD966CE8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983" y="1538548"/>
            <a:ext cx="9720000" cy="671677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900" dirty="0"/>
              <a:t>European seas as common resource for a sustainable and greener future</a:t>
            </a:r>
            <a:endParaRPr lang="en-HR" sz="2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33F8D-3C27-B07A-4463-02754E4F07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000" y="6480000"/>
            <a:ext cx="468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65B7C27-3FE4-4A2D-B806-6F5728E302F6}" type="slidenum">
              <a:rPr lang="da-DK" smtClean="0"/>
              <a:pPr>
                <a:spcAft>
                  <a:spcPts val="600"/>
                </a:spcAft>
              </a:pPr>
              <a:t>18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174B4E-67B7-A6B1-840E-ECAB60AB13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000000" y="6480000"/>
            <a:ext cx="1800000" cy="18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11BA858-80AA-4B34-B27B-B535B6FD4805}" type="datetime1">
              <a:rPr lang="en-US" smtClean="0"/>
              <a:pPr>
                <a:spcAft>
                  <a:spcPts val="600"/>
                </a:spcAft>
              </a:pPr>
              <a:t>11/14/2025</a:t>
            </a:fld>
            <a:endParaRPr lang="da-DK"/>
          </a:p>
        </p:txBody>
      </p:sp>
      <p:pic>
        <p:nvPicPr>
          <p:cNvPr id="3" name="Content Placeholder 5" descr="A large group of windmills in the water&#10;&#10;AI-generated content may be incorrect.">
            <a:extLst>
              <a:ext uri="{FF2B5EF4-FFF2-40B4-BE49-F238E27FC236}">
                <a16:creationId xmlns:a16="http://schemas.microsoft.com/office/drawing/2014/main" id="{18778CBB-0E46-419E-111C-6F0C6C8BF03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 b="20878"/>
          <a:stretch>
            <a:fillRect/>
          </a:stretch>
        </p:blipFill>
        <p:spPr>
          <a:xfrm>
            <a:off x="6784677" y="2051320"/>
            <a:ext cx="5091372" cy="4684062"/>
          </a:xfrm>
          <a:noFill/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847622-4227-9255-9C28-2891A80D7533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088983" y="2587083"/>
            <a:ext cx="5377056" cy="40729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algn="just"/>
            <a:r>
              <a:rPr lang="en-GB" dirty="0"/>
              <a:t>How can European regions and countries effectively </a:t>
            </a:r>
            <a:r>
              <a:rPr lang="en-GB" b="1" dirty="0"/>
              <a:t>cooperate</a:t>
            </a:r>
            <a:r>
              <a:rPr lang="en-GB" dirty="0"/>
              <a:t> and </a:t>
            </a:r>
            <a:r>
              <a:rPr lang="en-GB" b="1" dirty="0"/>
              <a:t>tackle potential sea-use conflicts</a:t>
            </a:r>
            <a:r>
              <a:rPr lang="en-GB" dirty="0"/>
              <a:t> to produce and </a:t>
            </a:r>
            <a:r>
              <a:rPr lang="en-GB" b="1" dirty="0"/>
              <a:t>provide offshore renewable energy </a:t>
            </a:r>
            <a:r>
              <a:rPr lang="en-GB" dirty="0"/>
              <a:t>(ORE) to reach European climate and energy goals?</a:t>
            </a:r>
            <a:endParaRPr lang="en-US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4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B0BFD-BFB9-F97B-A629-65E3A144F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AFAE-A478-A295-E024-77E8B65A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710" y="953373"/>
            <a:ext cx="9720000" cy="647582"/>
          </a:xfrm>
        </p:spPr>
        <p:txBody>
          <a:bodyPr/>
          <a:lstStyle/>
          <a:p>
            <a:r>
              <a:rPr lang="en-US" sz="2800" dirty="0"/>
              <a:t>Harnessing Europe’s seas for green/blue transition</a:t>
            </a:r>
            <a:endParaRPr lang="en-HR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7F89E-9203-18DB-0B81-C46A083D86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19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0AAD6-126F-BBC0-3F22-224B9CD08ED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2767DC-A6E7-825D-1883-9F7EC6F44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1308" y="2024142"/>
            <a:ext cx="4361565" cy="4178717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European seas can play key role contributing to </a:t>
            </a:r>
            <a:r>
              <a:rPr lang="en-US" dirty="0" err="1"/>
              <a:t>decarbonisation</a:t>
            </a:r>
            <a:r>
              <a:rPr lang="en-US" dirty="0"/>
              <a:t> and energy security ...</a:t>
            </a:r>
          </a:p>
          <a:p>
            <a:pPr marL="0" indent="0">
              <a:buNone/>
            </a:pPr>
            <a:r>
              <a:rPr lang="en-US" dirty="0"/>
              <a:t>but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… development pressures on marine space and coasts result in spatial saturation and increased conflict potential.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9705" indent="-179705"/>
            <a:endParaRPr lang="en-HR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E97A7-E2CF-1732-1086-CD97072B9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63316"/>
            <a:ext cx="4499238" cy="4139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86030-0CDE-A87C-5673-747CC905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442" y="1993900"/>
            <a:ext cx="6670558" cy="4864100"/>
          </a:xfrm>
          <a:prstGeom prst="rect">
            <a:avLst/>
          </a:prstGeom>
        </p:spPr>
      </p:pic>
      <p:sp>
        <p:nvSpPr>
          <p:cNvPr id="12" name="Google Shape;228;g3250c538828_0_62">
            <a:extLst>
              <a:ext uri="{FF2B5EF4-FFF2-40B4-BE49-F238E27FC236}">
                <a16:creationId xmlns:a16="http://schemas.microsoft.com/office/drawing/2014/main" id="{1B170996-0569-83ED-7EC1-CD68ACC219BD}"/>
              </a:ext>
            </a:extLst>
          </p:cNvPr>
          <p:cNvSpPr txBox="1"/>
          <p:nvPr/>
        </p:nvSpPr>
        <p:spPr>
          <a:xfrm>
            <a:off x="5521442" y="1599572"/>
            <a:ext cx="6519422" cy="21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  <a:buClr>
                <a:schemeClr val="accent2"/>
              </a:buClr>
              <a:buSzPts val="1800"/>
            </a:pPr>
            <a:r>
              <a:rPr lang="en-GB" sz="1400" b="1" i="0" u="none" strike="noStrike" cap="none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Vollkorn"/>
              </a:rPr>
              <a:t>Maritime activities in European seas</a:t>
            </a:r>
            <a:endParaRPr lang="en-GB" sz="1400" b="0" i="0" u="none" strike="noStrike" cap="none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Vollkorn"/>
            </a:endParaRPr>
          </a:p>
        </p:txBody>
      </p:sp>
    </p:spTree>
    <p:extLst>
      <p:ext uri="{BB962C8B-B14F-4D97-AF65-F5344CB8AC3E}">
        <p14:creationId xmlns:p14="http://schemas.microsoft.com/office/powerpoint/2010/main" val="37713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4F71B-2863-3B75-914E-FF59A2C9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AF765E9-B283-BFF3-3AD0-1BEC73A2D676}"/>
              </a:ext>
            </a:extLst>
          </p:cNvPr>
          <p:cNvSpPr txBox="1"/>
          <p:nvPr/>
        </p:nvSpPr>
        <p:spPr>
          <a:xfrm>
            <a:off x="1116342" y="3277404"/>
            <a:ext cx="8012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Viktorija Dobravec, Joint Secretariat of Interreg Central Europe </a:t>
            </a:r>
            <a:r>
              <a:rPr lang="en-US" dirty="0" err="1"/>
              <a:t>programme</a:t>
            </a:r>
            <a:endParaRPr lang="en-US" dirty="0"/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74D0BE-74B8-CAC0-5205-5AEDB711689C}"/>
              </a:ext>
            </a:extLst>
          </p:cNvPr>
          <p:cNvSpPr txBox="1">
            <a:spLocks/>
          </p:cNvSpPr>
          <p:nvPr/>
        </p:nvSpPr>
        <p:spPr>
          <a:xfrm>
            <a:off x="1128217" y="1997156"/>
            <a:ext cx="12226760" cy="1109902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ea typeface="Aptos" panose="020B0004020202020204" pitchFamily="34" charset="0"/>
              </a:rPr>
              <a:t>Spotlight 1</a:t>
            </a:r>
          </a:p>
          <a:p>
            <a:r>
              <a:rPr lang="en-US" sz="4000" dirty="0">
                <a:ea typeface="Aptos" panose="020B0004020202020204" pitchFamily="34" charset="0"/>
              </a:rPr>
              <a:t>Energy transition in Central Europe</a:t>
            </a:r>
          </a:p>
        </p:txBody>
      </p:sp>
    </p:spTree>
    <p:extLst>
      <p:ext uri="{BB962C8B-B14F-4D97-AF65-F5344CB8AC3E}">
        <p14:creationId xmlns:p14="http://schemas.microsoft.com/office/powerpoint/2010/main" val="3107657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50c538828_0_62"/>
          <p:cNvSpPr txBox="1">
            <a:spLocks noGrp="1"/>
          </p:cNvSpPr>
          <p:nvPr>
            <p:ph type="title"/>
          </p:nvPr>
        </p:nvSpPr>
        <p:spPr>
          <a:xfrm>
            <a:off x="1099874" y="573664"/>
            <a:ext cx="5324075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7000"/>
              </a:lnSpc>
              <a:buClr>
                <a:srgbClr val="2F5496"/>
              </a:buClr>
              <a:buSzPts val="2400"/>
            </a:pPr>
            <a:br>
              <a:rPr lang="en-GB" sz="2400" dirty="0"/>
            </a:br>
            <a:br>
              <a:rPr lang="en-GB" sz="2000" b="0" i="1" dirty="0">
                <a:solidFill>
                  <a:schemeClr val="accent2"/>
                </a:solidFill>
              </a:rPr>
            </a:br>
            <a:r>
              <a:rPr lang="en-GB" sz="2000" b="0" i="1" dirty="0">
                <a:solidFill>
                  <a:schemeClr val="accent2"/>
                </a:solidFill>
              </a:rPr>
              <a:t> </a:t>
            </a:r>
            <a:endParaRPr lang="en-GB" sz="2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0;g3250c538828_0_140">
            <a:extLst>
              <a:ext uri="{FF2B5EF4-FFF2-40B4-BE49-F238E27FC236}">
                <a16:creationId xmlns:a16="http://schemas.microsoft.com/office/drawing/2014/main" id="{FEAF6C3A-AB64-B0AB-EE66-DC15A3602A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91764B4-E79A-94B0-E62D-5C1DF1900E57}"/>
              </a:ext>
            </a:extLst>
          </p:cNvPr>
          <p:cNvSpPr txBox="1">
            <a:spLocks/>
          </p:cNvSpPr>
          <p:nvPr/>
        </p:nvSpPr>
        <p:spPr>
          <a:xfrm>
            <a:off x="1600724" y="6468425"/>
            <a:ext cx="54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lvl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/>
              <a:t>CoBren</a:t>
            </a:r>
          </a:p>
        </p:txBody>
      </p:sp>
      <p:sp>
        <p:nvSpPr>
          <p:cNvPr id="6" name="Google Shape;228;g3250c538828_0_62">
            <a:extLst>
              <a:ext uri="{FF2B5EF4-FFF2-40B4-BE49-F238E27FC236}">
                <a16:creationId xmlns:a16="http://schemas.microsoft.com/office/drawing/2014/main" id="{586E9853-92B3-C150-86EB-DC35FF0519B0}"/>
              </a:ext>
            </a:extLst>
          </p:cNvPr>
          <p:cNvSpPr txBox="1"/>
          <p:nvPr/>
        </p:nvSpPr>
        <p:spPr>
          <a:xfrm>
            <a:off x="1077382" y="2107895"/>
            <a:ext cx="5131862" cy="42557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just">
              <a:spcBef>
                <a:spcPts val="300"/>
              </a:spcBef>
              <a:spcAft>
                <a:spcPts val="1200"/>
              </a:spcAft>
              <a:buClr>
                <a:schemeClr val="accent2"/>
              </a:buClr>
              <a:buSzPts val="1800"/>
            </a:pPr>
            <a:r>
              <a:rPr lang="en-GB" b="1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Vollkorn"/>
              </a:rPr>
              <a:t>Potential ORE capacity overlaps with other sea uses, particularly nature protection and military areas:</a:t>
            </a:r>
          </a:p>
          <a:p>
            <a:pPr marL="285750" lvl="0" indent="-285750" algn="just">
              <a:spcAft>
                <a:spcPts val="12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GB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Vollkorn"/>
              </a:rPr>
              <a:t>Offshore wind capacity overlaps significantly with other ORE potential in North Atlantic, Baltic and North Seas.</a:t>
            </a:r>
          </a:p>
          <a:p>
            <a:pPr marL="285750" lvl="0" indent="-285750" algn="just">
              <a:spcAft>
                <a:spcPts val="12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GB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Vollkorn"/>
              </a:rPr>
              <a:t>Offshore solar capacity overlaps with other ORE sources in North Atlantic, Mediterranean Sea, Baltic and North Seas.</a:t>
            </a:r>
          </a:p>
          <a:p>
            <a:pPr marL="285750" lvl="0" indent="-285750" algn="just">
              <a:spcAft>
                <a:spcPts val="12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Vollkorn"/>
              </a:rPr>
              <a:t>Offshore wave capacity significantly overlaps with other ORE sources particularly in North Atlantic. </a:t>
            </a:r>
            <a:endParaRPr lang="en-GB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Vollkorn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endParaRPr lang="en-GB" sz="120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Vollkorn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endParaRPr lang="en-GB" sz="120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Vollkorn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ts val="1800"/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pic>
        <p:nvPicPr>
          <p:cNvPr id="7" name="image16.png">
            <a:extLst>
              <a:ext uri="{FF2B5EF4-FFF2-40B4-BE49-F238E27FC236}">
                <a16:creationId xmlns:a16="http://schemas.microsoft.com/office/drawing/2014/main" id="{989A5F7B-4F0B-8A54-7AEA-E16C52A8B4CE}"/>
              </a:ext>
            </a:extLst>
          </p:cNvPr>
          <p:cNvPicPr/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6" r="66"/>
          <a:stretch/>
        </p:blipFill>
        <p:spPr bwMode="auto">
          <a:xfrm>
            <a:off x="6565900" y="1390389"/>
            <a:ext cx="5518100" cy="54676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A623AD6-A275-4793-7114-9C016DD54F57}"/>
              </a:ext>
            </a:extLst>
          </p:cNvPr>
          <p:cNvSpPr txBox="1">
            <a:spLocks/>
          </p:cNvSpPr>
          <p:nvPr/>
        </p:nvSpPr>
        <p:spPr>
          <a:xfrm>
            <a:off x="1077382" y="1290870"/>
            <a:ext cx="6131190" cy="6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defTabSz="914400" rtl="0" eaLnBrk="1" latinLnBrk="0" hangingPunct="1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Open Sans"/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ct val="100000"/>
              </a:lnSpc>
            </a:pPr>
            <a:r>
              <a:rPr lang="en-US" sz="2800" dirty="0"/>
              <a:t>Combining ORE deployment with other sea uses</a:t>
            </a:r>
            <a:endParaRPr lang="en-HR" sz="2800" dirty="0"/>
          </a:p>
        </p:txBody>
      </p:sp>
    </p:spTree>
    <p:extLst>
      <p:ext uri="{BB962C8B-B14F-4D97-AF65-F5344CB8AC3E}">
        <p14:creationId xmlns:p14="http://schemas.microsoft.com/office/powerpoint/2010/main" val="44522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100247" y="357531"/>
            <a:ext cx="9720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2F5496"/>
              </a:buClr>
              <a:buSzPts val="2400"/>
            </a:pPr>
            <a:br>
              <a:rPr lang="en-GB" sz="2400" dirty="0"/>
            </a:br>
            <a:br>
              <a:rPr lang="en-GB" sz="2000" b="0" i="1" dirty="0">
                <a:solidFill>
                  <a:schemeClr val="accent2"/>
                </a:solidFill>
              </a:rPr>
            </a:br>
            <a:br>
              <a:rPr lang="en-GB" sz="2000" b="0" i="1" dirty="0">
                <a:solidFill>
                  <a:schemeClr val="accent2"/>
                </a:solidFill>
              </a:rPr>
            </a:br>
            <a:r>
              <a:rPr lang="en-GB" sz="2000" b="0" i="1" dirty="0">
                <a:solidFill>
                  <a:schemeClr val="accent2"/>
                </a:solidFill>
              </a:rPr>
              <a:t> </a:t>
            </a:r>
            <a:br>
              <a:rPr lang="en-GB" sz="2000" b="0" i="1" dirty="0">
                <a:solidFill>
                  <a:schemeClr val="accent2"/>
                </a:solidFill>
              </a:rPr>
            </a:br>
            <a:r>
              <a:rPr lang="en-GB" sz="2000" b="0" i="1" dirty="0">
                <a:solidFill>
                  <a:schemeClr val="accent2"/>
                </a:solidFill>
              </a:rPr>
              <a:t> </a:t>
            </a:r>
            <a:br>
              <a:rPr lang="en-GB" sz="2000" b="0" i="1" dirty="0">
                <a:solidFill>
                  <a:schemeClr val="accent2"/>
                </a:solidFill>
              </a:rPr>
            </a:br>
            <a:br>
              <a:rPr lang="en-GB" sz="2000" dirty="0"/>
            </a:br>
            <a:endParaRPr lang="en-GB" sz="2000" b="0" i="1"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sp>
        <p:nvSpPr>
          <p:cNvPr id="147" name="Google Shape;147;p3"/>
          <p:cNvSpPr txBox="1">
            <a:spLocks noGrp="1"/>
          </p:cNvSpPr>
          <p:nvPr>
            <p:ph type="body" idx="1"/>
          </p:nvPr>
        </p:nvSpPr>
        <p:spPr>
          <a:xfrm>
            <a:off x="1098506" y="1399533"/>
            <a:ext cx="4232000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Aft>
                <a:spcPts val="0"/>
              </a:spcAft>
              <a:buNone/>
            </a:pPr>
            <a:endParaRPr lang="en-GB" sz="1400" u="sng" dirty="0">
              <a:sym typeface="Vollkorn"/>
            </a:endParaRPr>
          </a:p>
          <a:p>
            <a:pPr marL="0" lvl="0" indent="0" rtl="0">
              <a:spcAft>
                <a:spcPts val="0"/>
              </a:spcAft>
              <a:buNone/>
            </a:pPr>
            <a:endParaRPr lang="en-GB" sz="1400" u="sng" dirty="0">
              <a:sym typeface="Vollkorn"/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A00DAF0-4B21-425C-630C-804764D038DC}"/>
              </a:ext>
            </a:extLst>
          </p:cNvPr>
          <p:cNvSpPr txBox="1">
            <a:spLocks/>
          </p:cNvSpPr>
          <p:nvPr/>
        </p:nvSpPr>
        <p:spPr>
          <a:xfrm>
            <a:off x="1566000" y="6482757"/>
            <a:ext cx="5400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Autofit/>
          </a:bodyPr>
          <a:lstStyle>
            <a:defPPr>
              <a:defRPr lang="da-DK"/>
            </a:defPPr>
            <a:lvl1pPr marL="0" lvl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/>
              <a:t>CoBren</a:t>
            </a:r>
          </a:p>
        </p:txBody>
      </p:sp>
      <p:sp>
        <p:nvSpPr>
          <p:cNvPr id="6" name="Google Shape;228;g3250c538828_0_62">
            <a:extLst>
              <a:ext uri="{FF2B5EF4-FFF2-40B4-BE49-F238E27FC236}">
                <a16:creationId xmlns:a16="http://schemas.microsoft.com/office/drawing/2014/main" id="{36CAB42F-9311-D6A1-E861-8DAD3BA8BD88}"/>
              </a:ext>
            </a:extLst>
          </p:cNvPr>
          <p:cNvSpPr txBox="1"/>
          <p:nvPr/>
        </p:nvSpPr>
        <p:spPr>
          <a:xfrm>
            <a:off x="5343386" y="1312353"/>
            <a:ext cx="6669320" cy="38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>
              <a:spcBef>
                <a:spcPts val="1000"/>
              </a:spcBef>
              <a:buClr>
                <a:schemeClr val="accent2"/>
              </a:buClr>
              <a:buSzPts val="1800"/>
            </a:pPr>
            <a:r>
              <a:rPr lang="en-GB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Vollkorn"/>
              </a:rPr>
              <a:t>Potential synergies and barriers for Offshore Renewable Energy (ORE)*</a:t>
            </a:r>
            <a:endParaRPr lang="en-GB" sz="1400" b="0" i="0" u="none" strike="noStrike" cap="none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Vollkorn"/>
            </a:endParaRPr>
          </a:p>
        </p:txBody>
      </p:sp>
      <p:pic>
        <p:nvPicPr>
          <p:cNvPr id="7" name="image31.png">
            <a:extLst>
              <a:ext uri="{FF2B5EF4-FFF2-40B4-BE49-F238E27FC236}">
                <a16:creationId xmlns:a16="http://schemas.microsoft.com/office/drawing/2014/main" id="{C20364E3-F268-D235-3534-383D34E16E3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5190" y="1696851"/>
            <a:ext cx="6823709" cy="4580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48069-F638-BDC5-6CB6-04052ABC3716}"/>
              </a:ext>
            </a:extLst>
          </p:cNvPr>
          <p:cNvSpPr txBox="1"/>
          <p:nvPr/>
        </p:nvSpPr>
        <p:spPr>
          <a:xfrm>
            <a:off x="971950" y="6261232"/>
            <a:ext cx="11040756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  <a:spcBef>
                <a:spcPts val="600"/>
              </a:spcBef>
            </a:pPr>
            <a:r>
              <a:rPr lang="en-GB" sz="10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*Note: The representation of synergies and barriers in this map is based on a qualitative, country-level analysis and is intended to provide an indicative overview of potential interactions between offshore renewable energy and other maritime uses. These classifications do not reflect detailed, site-specific assessments. Actual conditions may differ significantly depending on local context, spatial planning, and regulatory frameworks.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A06A053-0B51-BC95-556F-EDBAFC0D5798}"/>
              </a:ext>
            </a:extLst>
          </p:cNvPr>
          <p:cNvSpPr txBox="1">
            <a:spLocks/>
          </p:cNvSpPr>
          <p:nvPr/>
        </p:nvSpPr>
        <p:spPr>
          <a:xfrm>
            <a:off x="1028877" y="1779027"/>
            <a:ext cx="4013024" cy="41787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2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4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6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unlock the full potential of ORE, synergies and barriers with other sea use activities need to be considered.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requires: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integrated maritime spatial planning</a:t>
            </a:r>
            <a:r>
              <a:rPr lang="en-US" sz="1800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analysis of multi-use options </a:t>
            </a:r>
            <a:r>
              <a:rPr lang="en-US" sz="1800" dirty="0"/>
              <a:t>for maritime activities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transnational/sea basin cooperation</a:t>
            </a:r>
            <a:r>
              <a:rPr lang="en-US" sz="1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9705" indent="-179705"/>
            <a:endParaRPr lang="en-HR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7D0B643-C0E4-2716-D88F-A1CE43794B76}"/>
              </a:ext>
            </a:extLst>
          </p:cNvPr>
          <p:cNvSpPr txBox="1">
            <a:spLocks/>
          </p:cNvSpPr>
          <p:nvPr/>
        </p:nvSpPr>
        <p:spPr>
          <a:xfrm>
            <a:off x="1098506" y="827957"/>
            <a:ext cx="9720000" cy="6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defTabSz="914400" rtl="0" eaLnBrk="1" latinLnBrk="0" hangingPunct="1">
              <a:lnSpc>
                <a:spcPct val="115789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Open Sans"/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z="2800" dirty="0"/>
              <a:t>Available sea space needs to be used optimally</a:t>
            </a:r>
            <a:endParaRPr lang="en-HR" sz="2800" dirty="0"/>
          </a:p>
        </p:txBody>
      </p:sp>
    </p:spTree>
    <p:extLst>
      <p:ext uri="{BB962C8B-B14F-4D97-AF65-F5344CB8AC3E}">
        <p14:creationId xmlns:p14="http://schemas.microsoft.com/office/powerpoint/2010/main" val="424614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3BAD88-3BBF-DE62-937C-42B37BE5C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FF787F2-D668-1824-5F65-DC1D96EDE208}"/>
              </a:ext>
            </a:extLst>
          </p:cNvPr>
          <p:cNvSpPr txBox="1"/>
          <p:nvPr/>
        </p:nvSpPr>
        <p:spPr>
          <a:xfrm>
            <a:off x="1116342" y="3799918"/>
            <a:ext cx="8012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Laura Heidecke, Principal consultant, </a:t>
            </a:r>
            <a:r>
              <a:rPr lang="en-US" dirty="0" err="1"/>
              <a:t>Ecorys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D20813-E831-A0BC-99FC-3AE8EE9A30B3}"/>
              </a:ext>
            </a:extLst>
          </p:cNvPr>
          <p:cNvSpPr txBox="1">
            <a:spLocks/>
          </p:cNvSpPr>
          <p:nvPr/>
        </p:nvSpPr>
        <p:spPr>
          <a:xfrm>
            <a:off x="1116342" y="2490667"/>
            <a:ext cx="10640229" cy="1109902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ea typeface="Aptos" panose="020B0004020202020204" pitchFamily="34" charset="0"/>
              </a:rPr>
              <a:t>Spotlight 5</a:t>
            </a:r>
          </a:p>
          <a:p>
            <a:r>
              <a:rPr lang="en-US" sz="4000" dirty="0"/>
              <a:t>Geography and social inclusion of energy communities</a:t>
            </a:r>
          </a:p>
        </p:txBody>
      </p:sp>
    </p:spTree>
    <p:extLst>
      <p:ext uri="{BB962C8B-B14F-4D97-AF65-F5344CB8AC3E}">
        <p14:creationId xmlns:p14="http://schemas.microsoft.com/office/powerpoint/2010/main" val="459299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3D218-BA18-D3C6-C992-42D0CD2B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118" y="2007948"/>
            <a:ext cx="9720000" cy="721692"/>
          </a:xfrm>
        </p:spPr>
        <p:txBody>
          <a:bodyPr/>
          <a:lstStyle/>
          <a:p>
            <a:r>
              <a:rPr lang="en-GB" dirty="0"/>
              <a:t>Geography and social inclusion of energy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C1444F-04BB-A732-01BE-4EC05E2045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23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AB082-832A-62AB-8406-4C871CDC773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1FF659-3CCB-1EE0-5B81-75B4A02124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118" y="2968164"/>
            <a:ext cx="4362655" cy="2583209"/>
          </a:xfrm>
        </p:spPr>
        <p:txBody>
          <a:bodyPr/>
          <a:lstStyle/>
          <a:p>
            <a:r>
              <a:rPr lang="en-GB" dirty="0"/>
              <a:t>Territorial Analysis of Decentralised Energy Markets [TANDEM]</a:t>
            </a:r>
          </a:p>
          <a:p>
            <a:r>
              <a:rPr lang="en-GB" dirty="0"/>
              <a:t>Duration: October 2023 – October 2025</a:t>
            </a:r>
          </a:p>
          <a:p>
            <a:r>
              <a:rPr lang="en-GB" dirty="0"/>
              <a:t>Implementing partners: Ecorys, </a:t>
            </a:r>
            <a:r>
              <a:rPr lang="en-GB" dirty="0" err="1"/>
              <a:t>Tecnalia</a:t>
            </a:r>
            <a:r>
              <a:rPr lang="en-GB" dirty="0"/>
              <a:t>, REScoop.eu, Energy Cities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A0196CA-16F6-0C72-3E9F-33A1E9F2C717}"/>
              </a:ext>
            </a:extLst>
          </p:cNvPr>
          <p:cNvGrpSpPr/>
          <p:nvPr/>
        </p:nvGrpSpPr>
        <p:grpSpPr>
          <a:xfrm>
            <a:off x="5774076" y="2968164"/>
            <a:ext cx="5785423" cy="3040646"/>
            <a:chOff x="5335481" y="3088383"/>
            <a:chExt cx="6285297" cy="266500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7574E9-1527-4747-3A04-6595F6C9D301}"/>
                </a:ext>
              </a:extLst>
            </p:cNvPr>
            <p:cNvGrpSpPr/>
            <p:nvPr/>
          </p:nvGrpSpPr>
          <p:grpSpPr>
            <a:xfrm>
              <a:off x="5335481" y="3088383"/>
              <a:ext cx="6285297" cy="2665008"/>
              <a:chOff x="5335481" y="3088383"/>
              <a:chExt cx="6285297" cy="2665008"/>
            </a:xfrm>
          </p:grpSpPr>
          <p:grpSp>
            <p:nvGrpSpPr>
              <p:cNvPr id="9" name="Google Shape;9489;p56">
                <a:extLst>
                  <a:ext uri="{FF2B5EF4-FFF2-40B4-BE49-F238E27FC236}">
                    <a16:creationId xmlns:a16="http://schemas.microsoft.com/office/drawing/2014/main" id="{12BAF1C1-22EB-9B86-D755-1ABC390B1B00}"/>
                  </a:ext>
                </a:extLst>
              </p:cNvPr>
              <p:cNvGrpSpPr/>
              <p:nvPr/>
            </p:nvGrpSpPr>
            <p:grpSpPr>
              <a:xfrm>
                <a:off x="5335481" y="3088383"/>
                <a:ext cx="6285297" cy="2665008"/>
                <a:chOff x="732422" y="2990152"/>
                <a:chExt cx="955322" cy="571907"/>
              </a:xfrm>
            </p:grpSpPr>
            <p:sp>
              <p:nvSpPr>
                <p:cNvPr id="13" name="Google Shape;9490;p56">
                  <a:extLst>
                    <a:ext uri="{FF2B5EF4-FFF2-40B4-BE49-F238E27FC236}">
                      <a16:creationId xmlns:a16="http://schemas.microsoft.com/office/drawing/2014/main" id="{104478AC-6010-4DA0-700F-8FB6B427B86F}"/>
                    </a:ext>
                  </a:extLst>
                </p:cNvPr>
                <p:cNvSpPr/>
                <p:nvPr/>
              </p:nvSpPr>
              <p:spPr>
                <a:xfrm>
                  <a:off x="923705" y="3182595"/>
                  <a:ext cx="380762" cy="3794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3" h="33040" extrusionOk="0">
                      <a:moveTo>
                        <a:pt x="16576" y="1"/>
                      </a:moveTo>
                      <a:cubicBezTo>
                        <a:pt x="16428" y="1"/>
                        <a:pt x="16280" y="57"/>
                        <a:pt x="16167" y="170"/>
                      </a:cubicBezTo>
                      <a:lnTo>
                        <a:pt x="9658" y="6680"/>
                      </a:lnTo>
                      <a:cubicBezTo>
                        <a:pt x="9434" y="6906"/>
                        <a:pt x="9434" y="7272"/>
                        <a:pt x="9658" y="7495"/>
                      </a:cubicBezTo>
                      <a:lnTo>
                        <a:pt x="9729" y="7566"/>
                      </a:lnTo>
                      <a:cubicBezTo>
                        <a:pt x="9955" y="7789"/>
                        <a:pt x="10395" y="8000"/>
                        <a:pt x="10712" y="8032"/>
                      </a:cubicBezTo>
                      <a:cubicBezTo>
                        <a:pt x="10712" y="8032"/>
                        <a:pt x="11595" y="8116"/>
                        <a:pt x="12145" y="8663"/>
                      </a:cubicBezTo>
                      <a:cubicBezTo>
                        <a:pt x="13090" y="9608"/>
                        <a:pt x="13090" y="11141"/>
                        <a:pt x="12142" y="12089"/>
                      </a:cubicBezTo>
                      <a:cubicBezTo>
                        <a:pt x="11670" y="12562"/>
                        <a:pt x="11050" y="12798"/>
                        <a:pt x="10431" y="12798"/>
                      </a:cubicBezTo>
                      <a:cubicBezTo>
                        <a:pt x="9811" y="12798"/>
                        <a:pt x="9192" y="12562"/>
                        <a:pt x="8719" y="12089"/>
                      </a:cubicBezTo>
                      <a:cubicBezTo>
                        <a:pt x="8173" y="11539"/>
                        <a:pt x="8085" y="10656"/>
                        <a:pt x="8085" y="10656"/>
                      </a:cubicBezTo>
                      <a:cubicBezTo>
                        <a:pt x="8053" y="10339"/>
                        <a:pt x="7846" y="9899"/>
                        <a:pt x="7623" y="9672"/>
                      </a:cubicBezTo>
                      <a:lnTo>
                        <a:pt x="7551" y="9604"/>
                      </a:lnTo>
                      <a:cubicBezTo>
                        <a:pt x="7438" y="9491"/>
                        <a:pt x="7290" y="9435"/>
                        <a:pt x="7143" y="9435"/>
                      </a:cubicBezTo>
                      <a:cubicBezTo>
                        <a:pt x="6995" y="9435"/>
                        <a:pt x="6848" y="9491"/>
                        <a:pt x="6736" y="9604"/>
                      </a:cubicBezTo>
                      <a:lnTo>
                        <a:pt x="223" y="16111"/>
                      </a:lnTo>
                      <a:cubicBezTo>
                        <a:pt x="0" y="16337"/>
                        <a:pt x="0" y="16703"/>
                        <a:pt x="223" y="16929"/>
                      </a:cubicBezTo>
                      <a:lnTo>
                        <a:pt x="6733" y="23439"/>
                      </a:lnTo>
                      <a:cubicBezTo>
                        <a:pt x="6846" y="23550"/>
                        <a:pt x="6994" y="23606"/>
                        <a:pt x="7142" y="23606"/>
                      </a:cubicBezTo>
                      <a:cubicBezTo>
                        <a:pt x="7290" y="23606"/>
                        <a:pt x="7438" y="23550"/>
                        <a:pt x="7551" y="23439"/>
                      </a:cubicBezTo>
                      <a:lnTo>
                        <a:pt x="7623" y="23364"/>
                      </a:lnTo>
                      <a:cubicBezTo>
                        <a:pt x="7849" y="23141"/>
                        <a:pt x="8056" y="22698"/>
                        <a:pt x="8088" y="22381"/>
                      </a:cubicBezTo>
                      <a:cubicBezTo>
                        <a:pt x="8088" y="22381"/>
                        <a:pt x="8173" y="21497"/>
                        <a:pt x="8719" y="20951"/>
                      </a:cubicBezTo>
                      <a:cubicBezTo>
                        <a:pt x="9194" y="20469"/>
                        <a:pt x="9820" y="20228"/>
                        <a:pt x="10446" y="20228"/>
                      </a:cubicBezTo>
                      <a:cubicBezTo>
                        <a:pt x="11066" y="20228"/>
                        <a:pt x="11685" y="20465"/>
                        <a:pt x="12158" y="20938"/>
                      </a:cubicBezTo>
                      <a:cubicBezTo>
                        <a:pt x="13110" y="21889"/>
                        <a:pt x="13103" y="23432"/>
                        <a:pt x="12145" y="24374"/>
                      </a:cubicBezTo>
                      <a:cubicBezTo>
                        <a:pt x="11599" y="24924"/>
                        <a:pt x="10715" y="25008"/>
                        <a:pt x="10715" y="25008"/>
                      </a:cubicBezTo>
                      <a:cubicBezTo>
                        <a:pt x="10398" y="25040"/>
                        <a:pt x="9955" y="25250"/>
                        <a:pt x="9732" y="25474"/>
                      </a:cubicBezTo>
                      <a:lnTo>
                        <a:pt x="9658" y="25545"/>
                      </a:lnTo>
                      <a:cubicBezTo>
                        <a:pt x="9434" y="25771"/>
                        <a:pt x="9434" y="26137"/>
                        <a:pt x="9658" y="26363"/>
                      </a:cubicBezTo>
                      <a:lnTo>
                        <a:pt x="16167" y="32869"/>
                      </a:lnTo>
                      <a:cubicBezTo>
                        <a:pt x="16280" y="32983"/>
                        <a:pt x="16428" y="33039"/>
                        <a:pt x="16576" y="33039"/>
                      </a:cubicBezTo>
                      <a:cubicBezTo>
                        <a:pt x="16724" y="33039"/>
                        <a:pt x="16872" y="32983"/>
                        <a:pt x="16985" y="32869"/>
                      </a:cubicBezTo>
                      <a:lnTo>
                        <a:pt x="23492" y="26363"/>
                      </a:lnTo>
                      <a:cubicBezTo>
                        <a:pt x="23605" y="26252"/>
                        <a:pt x="23753" y="26196"/>
                        <a:pt x="23901" y="26196"/>
                      </a:cubicBezTo>
                      <a:cubicBezTo>
                        <a:pt x="24049" y="26196"/>
                        <a:pt x="24197" y="26252"/>
                        <a:pt x="24310" y="26363"/>
                      </a:cubicBezTo>
                      <a:lnTo>
                        <a:pt x="24313" y="26370"/>
                      </a:lnTo>
                      <a:cubicBezTo>
                        <a:pt x="24540" y="26593"/>
                        <a:pt x="24750" y="27036"/>
                        <a:pt x="24779" y="27353"/>
                      </a:cubicBezTo>
                      <a:cubicBezTo>
                        <a:pt x="24779" y="27353"/>
                        <a:pt x="24867" y="28237"/>
                        <a:pt x="25413" y="28783"/>
                      </a:cubicBezTo>
                      <a:cubicBezTo>
                        <a:pt x="25888" y="29265"/>
                        <a:pt x="26514" y="29506"/>
                        <a:pt x="27140" y="29506"/>
                      </a:cubicBezTo>
                      <a:cubicBezTo>
                        <a:pt x="27759" y="29506"/>
                        <a:pt x="28378" y="29269"/>
                        <a:pt x="28849" y="28796"/>
                      </a:cubicBezTo>
                      <a:cubicBezTo>
                        <a:pt x="29800" y="27845"/>
                        <a:pt x="29797" y="26302"/>
                        <a:pt x="28840" y="25357"/>
                      </a:cubicBezTo>
                      <a:cubicBezTo>
                        <a:pt x="28290" y="24810"/>
                        <a:pt x="27406" y="24726"/>
                        <a:pt x="27406" y="24726"/>
                      </a:cubicBezTo>
                      <a:cubicBezTo>
                        <a:pt x="27089" y="24694"/>
                        <a:pt x="26646" y="24487"/>
                        <a:pt x="26423" y="24260"/>
                      </a:cubicBezTo>
                      <a:lnTo>
                        <a:pt x="26420" y="24257"/>
                      </a:lnTo>
                      <a:cubicBezTo>
                        <a:pt x="26193" y="24031"/>
                        <a:pt x="26193" y="23665"/>
                        <a:pt x="26420" y="23439"/>
                      </a:cubicBezTo>
                      <a:lnTo>
                        <a:pt x="32926" y="16929"/>
                      </a:lnTo>
                      <a:cubicBezTo>
                        <a:pt x="33152" y="16703"/>
                        <a:pt x="33152" y="16337"/>
                        <a:pt x="32926" y="16111"/>
                      </a:cubicBezTo>
                      <a:lnTo>
                        <a:pt x="26420" y="9604"/>
                      </a:lnTo>
                      <a:cubicBezTo>
                        <a:pt x="26193" y="9378"/>
                        <a:pt x="26193" y="9012"/>
                        <a:pt x="26420" y="8786"/>
                      </a:cubicBezTo>
                      <a:lnTo>
                        <a:pt x="26533" y="8669"/>
                      </a:lnTo>
                      <a:cubicBezTo>
                        <a:pt x="26759" y="8446"/>
                        <a:pt x="27202" y="8236"/>
                        <a:pt x="27516" y="8207"/>
                      </a:cubicBezTo>
                      <a:cubicBezTo>
                        <a:pt x="27516" y="8207"/>
                        <a:pt x="28403" y="8119"/>
                        <a:pt x="28950" y="7573"/>
                      </a:cubicBezTo>
                      <a:cubicBezTo>
                        <a:pt x="29894" y="6628"/>
                        <a:pt x="29894" y="5094"/>
                        <a:pt x="28950" y="4147"/>
                      </a:cubicBezTo>
                      <a:cubicBezTo>
                        <a:pt x="28477" y="3674"/>
                        <a:pt x="27858" y="3438"/>
                        <a:pt x="27238" y="3438"/>
                      </a:cubicBezTo>
                      <a:cubicBezTo>
                        <a:pt x="26618" y="3438"/>
                        <a:pt x="25997" y="3674"/>
                        <a:pt x="25523" y="4147"/>
                      </a:cubicBezTo>
                      <a:cubicBezTo>
                        <a:pt x="24977" y="4697"/>
                        <a:pt x="24892" y="5580"/>
                        <a:pt x="24892" y="5580"/>
                      </a:cubicBezTo>
                      <a:cubicBezTo>
                        <a:pt x="24860" y="5894"/>
                        <a:pt x="24650" y="6337"/>
                        <a:pt x="24427" y="6563"/>
                      </a:cubicBezTo>
                      <a:lnTo>
                        <a:pt x="24310" y="6680"/>
                      </a:lnTo>
                      <a:cubicBezTo>
                        <a:pt x="24197" y="6791"/>
                        <a:pt x="24049" y="6847"/>
                        <a:pt x="23901" y="6847"/>
                      </a:cubicBezTo>
                      <a:cubicBezTo>
                        <a:pt x="23753" y="6847"/>
                        <a:pt x="23605" y="6791"/>
                        <a:pt x="23492" y="6680"/>
                      </a:cubicBezTo>
                      <a:lnTo>
                        <a:pt x="16985" y="170"/>
                      </a:lnTo>
                      <a:cubicBezTo>
                        <a:pt x="16872" y="57"/>
                        <a:pt x="16724" y="1"/>
                        <a:pt x="16576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206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9491;p56">
                  <a:extLst>
                    <a:ext uri="{FF2B5EF4-FFF2-40B4-BE49-F238E27FC236}">
                      <a16:creationId xmlns:a16="http://schemas.microsoft.com/office/drawing/2014/main" id="{037F838B-EC84-DBEE-19D7-31614E8D6992}"/>
                    </a:ext>
                  </a:extLst>
                </p:cNvPr>
                <p:cNvSpPr/>
                <p:nvPr/>
              </p:nvSpPr>
              <p:spPr>
                <a:xfrm>
                  <a:off x="1309210" y="3183709"/>
                  <a:ext cx="378534" cy="3772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9" h="32847" extrusionOk="0">
                      <a:moveTo>
                        <a:pt x="16480" y="1"/>
                      </a:moveTo>
                      <a:cubicBezTo>
                        <a:pt x="16334" y="1"/>
                        <a:pt x="16186" y="57"/>
                        <a:pt x="16073" y="170"/>
                      </a:cubicBezTo>
                      <a:lnTo>
                        <a:pt x="9603" y="6641"/>
                      </a:lnTo>
                      <a:cubicBezTo>
                        <a:pt x="9491" y="6753"/>
                        <a:pt x="9345" y="6808"/>
                        <a:pt x="9198" y="6808"/>
                      </a:cubicBezTo>
                      <a:cubicBezTo>
                        <a:pt x="9051" y="6808"/>
                        <a:pt x="8904" y="6753"/>
                        <a:pt x="8791" y="6641"/>
                      </a:cubicBezTo>
                      <a:lnTo>
                        <a:pt x="8677" y="6525"/>
                      </a:lnTo>
                      <a:cubicBezTo>
                        <a:pt x="8454" y="6301"/>
                        <a:pt x="8244" y="5861"/>
                        <a:pt x="8215" y="5547"/>
                      </a:cubicBezTo>
                      <a:cubicBezTo>
                        <a:pt x="8215" y="5547"/>
                        <a:pt x="8127" y="4667"/>
                        <a:pt x="7584" y="4124"/>
                      </a:cubicBezTo>
                      <a:cubicBezTo>
                        <a:pt x="7113" y="3653"/>
                        <a:pt x="6497" y="3418"/>
                        <a:pt x="5880" y="3418"/>
                      </a:cubicBezTo>
                      <a:cubicBezTo>
                        <a:pt x="5264" y="3418"/>
                        <a:pt x="4648" y="3653"/>
                        <a:pt x="4177" y="4124"/>
                      </a:cubicBezTo>
                      <a:cubicBezTo>
                        <a:pt x="3236" y="5065"/>
                        <a:pt x="3236" y="6589"/>
                        <a:pt x="4177" y="7531"/>
                      </a:cubicBezTo>
                      <a:cubicBezTo>
                        <a:pt x="4721" y="8074"/>
                        <a:pt x="5601" y="8158"/>
                        <a:pt x="5601" y="8158"/>
                      </a:cubicBezTo>
                      <a:cubicBezTo>
                        <a:pt x="5914" y="8191"/>
                        <a:pt x="6354" y="8398"/>
                        <a:pt x="6578" y="8621"/>
                      </a:cubicBezTo>
                      <a:lnTo>
                        <a:pt x="6694" y="8737"/>
                      </a:lnTo>
                      <a:cubicBezTo>
                        <a:pt x="6917" y="8961"/>
                        <a:pt x="6917" y="9323"/>
                        <a:pt x="6694" y="9550"/>
                      </a:cubicBezTo>
                      <a:lnTo>
                        <a:pt x="223" y="16020"/>
                      </a:lnTo>
                      <a:cubicBezTo>
                        <a:pt x="0" y="16243"/>
                        <a:pt x="0" y="16606"/>
                        <a:pt x="223" y="16832"/>
                      </a:cubicBezTo>
                      <a:lnTo>
                        <a:pt x="6694" y="23300"/>
                      </a:lnTo>
                      <a:cubicBezTo>
                        <a:pt x="6807" y="23411"/>
                        <a:pt x="6954" y="23467"/>
                        <a:pt x="7102" y="23467"/>
                      </a:cubicBezTo>
                      <a:cubicBezTo>
                        <a:pt x="7249" y="23467"/>
                        <a:pt x="7396" y="23411"/>
                        <a:pt x="7509" y="23300"/>
                      </a:cubicBezTo>
                      <a:lnTo>
                        <a:pt x="7577" y="23232"/>
                      </a:lnTo>
                      <a:cubicBezTo>
                        <a:pt x="7801" y="23008"/>
                        <a:pt x="8008" y="22568"/>
                        <a:pt x="8040" y="22255"/>
                      </a:cubicBezTo>
                      <a:cubicBezTo>
                        <a:pt x="8040" y="22255"/>
                        <a:pt x="8124" y="21375"/>
                        <a:pt x="8668" y="20831"/>
                      </a:cubicBezTo>
                      <a:cubicBezTo>
                        <a:pt x="9138" y="20360"/>
                        <a:pt x="9755" y="20125"/>
                        <a:pt x="10371" y="20125"/>
                      </a:cubicBezTo>
                      <a:cubicBezTo>
                        <a:pt x="10987" y="20125"/>
                        <a:pt x="11604" y="20360"/>
                        <a:pt x="12074" y="20831"/>
                      </a:cubicBezTo>
                      <a:cubicBezTo>
                        <a:pt x="13013" y="21769"/>
                        <a:pt x="13013" y="23296"/>
                        <a:pt x="12074" y="24235"/>
                      </a:cubicBezTo>
                      <a:cubicBezTo>
                        <a:pt x="11528" y="24781"/>
                        <a:pt x="10651" y="24865"/>
                        <a:pt x="10651" y="24865"/>
                      </a:cubicBezTo>
                      <a:cubicBezTo>
                        <a:pt x="10337" y="24895"/>
                        <a:pt x="9897" y="25105"/>
                        <a:pt x="9674" y="25328"/>
                      </a:cubicBezTo>
                      <a:lnTo>
                        <a:pt x="9603" y="25396"/>
                      </a:lnTo>
                      <a:cubicBezTo>
                        <a:pt x="9379" y="25619"/>
                        <a:pt x="9379" y="25985"/>
                        <a:pt x="9603" y="26208"/>
                      </a:cubicBezTo>
                      <a:lnTo>
                        <a:pt x="16073" y="32679"/>
                      </a:lnTo>
                      <a:cubicBezTo>
                        <a:pt x="16186" y="32790"/>
                        <a:pt x="16334" y="32846"/>
                        <a:pt x="16480" y="32846"/>
                      </a:cubicBezTo>
                      <a:cubicBezTo>
                        <a:pt x="16627" y="32846"/>
                        <a:pt x="16774" y="32790"/>
                        <a:pt x="16885" y="32679"/>
                      </a:cubicBezTo>
                      <a:lnTo>
                        <a:pt x="23356" y="26208"/>
                      </a:lnTo>
                      <a:cubicBezTo>
                        <a:pt x="23582" y="25985"/>
                        <a:pt x="23582" y="25619"/>
                        <a:pt x="23356" y="25396"/>
                      </a:cubicBezTo>
                      <a:lnTo>
                        <a:pt x="23285" y="25325"/>
                      </a:lnTo>
                      <a:cubicBezTo>
                        <a:pt x="23061" y="25102"/>
                        <a:pt x="22621" y="24895"/>
                        <a:pt x="22308" y="24862"/>
                      </a:cubicBezTo>
                      <a:cubicBezTo>
                        <a:pt x="22308" y="24862"/>
                        <a:pt x="21428" y="24778"/>
                        <a:pt x="20884" y="24235"/>
                      </a:cubicBezTo>
                      <a:cubicBezTo>
                        <a:pt x="19962" y="23290"/>
                        <a:pt x="19972" y="21779"/>
                        <a:pt x="20903" y="20847"/>
                      </a:cubicBezTo>
                      <a:cubicBezTo>
                        <a:pt x="21375" y="20378"/>
                        <a:pt x="21991" y="20142"/>
                        <a:pt x="22608" y="20142"/>
                      </a:cubicBezTo>
                      <a:cubicBezTo>
                        <a:pt x="23215" y="20142"/>
                        <a:pt x="23822" y="20370"/>
                        <a:pt x="24291" y="20828"/>
                      </a:cubicBezTo>
                      <a:cubicBezTo>
                        <a:pt x="24834" y="21371"/>
                        <a:pt x="24918" y="22251"/>
                        <a:pt x="24918" y="22251"/>
                      </a:cubicBezTo>
                      <a:cubicBezTo>
                        <a:pt x="24951" y="22565"/>
                        <a:pt x="25158" y="23005"/>
                        <a:pt x="25381" y="23228"/>
                      </a:cubicBezTo>
                      <a:lnTo>
                        <a:pt x="25452" y="23300"/>
                      </a:lnTo>
                      <a:cubicBezTo>
                        <a:pt x="25565" y="23411"/>
                        <a:pt x="25713" y="23467"/>
                        <a:pt x="25859" y="23467"/>
                      </a:cubicBezTo>
                      <a:cubicBezTo>
                        <a:pt x="26006" y="23467"/>
                        <a:pt x="26153" y="23411"/>
                        <a:pt x="26264" y="23300"/>
                      </a:cubicBezTo>
                      <a:lnTo>
                        <a:pt x="32735" y="16829"/>
                      </a:lnTo>
                      <a:cubicBezTo>
                        <a:pt x="32958" y="16606"/>
                        <a:pt x="32958" y="16243"/>
                        <a:pt x="32735" y="16017"/>
                      </a:cubicBezTo>
                      <a:lnTo>
                        <a:pt x="26264" y="9546"/>
                      </a:lnTo>
                      <a:cubicBezTo>
                        <a:pt x="26041" y="9323"/>
                        <a:pt x="26041" y="8961"/>
                        <a:pt x="26264" y="8734"/>
                      </a:cubicBezTo>
                      <a:lnTo>
                        <a:pt x="26271" y="8731"/>
                      </a:lnTo>
                      <a:cubicBezTo>
                        <a:pt x="26494" y="8508"/>
                        <a:pt x="26934" y="8301"/>
                        <a:pt x="27248" y="8268"/>
                      </a:cubicBezTo>
                      <a:cubicBezTo>
                        <a:pt x="27248" y="8268"/>
                        <a:pt x="28125" y="8184"/>
                        <a:pt x="28671" y="7641"/>
                      </a:cubicBezTo>
                      <a:cubicBezTo>
                        <a:pt x="29593" y="6696"/>
                        <a:pt x="29584" y="5185"/>
                        <a:pt x="28652" y="4253"/>
                      </a:cubicBezTo>
                      <a:cubicBezTo>
                        <a:pt x="28181" y="3784"/>
                        <a:pt x="27564" y="3548"/>
                        <a:pt x="26947" y="3548"/>
                      </a:cubicBezTo>
                      <a:cubicBezTo>
                        <a:pt x="26340" y="3548"/>
                        <a:pt x="25733" y="3777"/>
                        <a:pt x="25265" y="4234"/>
                      </a:cubicBezTo>
                      <a:cubicBezTo>
                        <a:pt x="24721" y="4777"/>
                        <a:pt x="24637" y="5657"/>
                        <a:pt x="24637" y="5657"/>
                      </a:cubicBezTo>
                      <a:cubicBezTo>
                        <a:pt x="24605" y="5971"/>
                        <a:pt x="24398" y="6411"/>
                        <a:pt x="24174" y="6635"/>
                      </a:cubicBezTo>
                      <a:lnTo>
                        <a:pt x="24168" y="6641"/>
                      </a:lnTo>
                      <a:cubicBezTo>
                        <a:pt x="24056" y="6753"/>
                        <a:pt x="23910" y="6808"/>
                        <a:pt x="23763" y="6808"/>
                      </a:cubicBezTo>
                      <a:cubicBezTo>
                        <a:pt x="23616" y="6808"/>
                        <a:pt x="23469" y="6753"/>
                        <a:pt x="23356" y="6641"/>
                      </a:cubicBezTo>
                      <a:lnTo>
                        <a:pt x="16885" y="170"/>
                      </a:lnTo>
                      <a:cubicBezTo>
                        <a:pt x="16774" y="57"/>
                        <a:pt x="16627" y="1"/>
                        <a:pt x="16480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1CA1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9492;p56">
                  <a:extLst>
                    <a:ext uri="{FF2B5EF4-FFF2-40B4-BE49-F238E27FC236}">
                      <a16:creationId xmlns:a16="http://schemas.microsoft.com/office/drawing/2014/main" id="{D35AE572-E9F8-5319-8A90-6B92B0D59B34}"/>
                    </a:ext>
                  </a:extLst>
                </p:cNvPr>
                <p:cNvSpPr/>
                <p:nvPr/>
              </p:nvSpPr>
              <p:spPr>
                <a:xfrm>
                  <a:off x="732422" y="2990152"/>
                  <a:ext cx="380716" cy="379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49" h="33038" extrusionOk="0">
                      <a:moveTo>
                        <a:pt x="16573" y="0"/>
                      </a:moveTo>
                      <a:cubicBezTo>
                        <a:pt x="16426" y="0"/>
                        <a:pt x="16278" y="56"/>
                        <a:pt x="16167" y="168"/>
                      </a:cubicBezTo>
                      <a:lnTo>
                        <a:pt x="9657" y="6677"/>
                      </a:lnTo>
                      <a:cubicBezTo>
                        <a:pt x="9431" y="6903"/>
                        <a:pt x="9431" y="7269"/>
                        <a:pt x="9657" y="7492"/>
                      </a:cubicBezTo>
                      <a:lnTo>
                        <a:pt x="9725" y="7563"/>
                      </a:lnTo>
                      <a:cubicBezTo>
                        <a:pt x="9952" y="7787"/>
                        <a:pt x="10395" y="7997"/>
                        <a:pt x="10709" y="8026"/>
                      </a:cubicBezTo>
                      <a:cubicBezTo>
                        <a:pt x="10709" y="8026"/>
                        <a:pt x="11592" y="8113"/>
                        <a:pt x="12142" y="8660"/>
                      </a:cubicBezTo>
                      <a:cubicBezTo>
                        <a:pt x="13087" y="9605"/>
                        <a:pt x="13087" y="11142"/>
                        <a:pt x="12142" y="12086"/>
                      </a:cubicBezTo>
                      <a:cubicBezTo>
                        <a:pt x="11669" y="12561"/>
                        <a:pt x="11049" y="12798"/>
                        <a:pt x="10429" y="12798"/>
                      </a:cubicBezTo>
                      <a:cubicBezTo>
                        <a:pt x="9809" y="12798"/>
                        <a:pt x="9189" y="12562"/>
                        <a:pt x="8716" y="12090"/>
                      </a:cubicBezTo>
                      <a:cubicBezTo>
                        <a:pt x="8169" y="11540"/>
                        <a:pt x="8082" y="10656"/>
                        <a:pt x="8082" y="10656"/>
                      </a:cubicBezTo>
                      <a:cubicBezTo>
                        <a:pt x="8053" y="10339"/>
                        <a:pt x="7842" y="9899"/>
                        <a:pt x="7619" y="9673"/>
                      </a:cubicBezTo>
                      <a:lnTo>
                        <a:pt x="7548" y="9605"/>
                      </a:lnTo>
                      <a:cubicBezTo>
                        <a:pt x="7435" y="9492"/>
                        <a:pt x="7287" y="9435"/>
                        <a:pt x="7140" y="9435"/>
                      </a:cubicBezTo>
                      <a:cubicBezTo>
                        <a:pt x="6993" y="9435"/>
                        <a:pt x="6846" y="9492"/>
                        <a:pt x="6733" y="9605"/>
                      </a:cubicBezTo>
                      <a:lnTo>
                        <a:pt x="223" y="16111"/>
                      </a:lnTo>
                      <a:cubicBezTo>
                        <a:pt x="0" y="16338"/>
                        <a:pt x="0" y="16700"/>
                        <a:pt x="223" y="16926"/>
                      </a:cubicBezTo>
                      <a:lnTo>
                        <a:pt x="6733" y="23436"/>
                      </a:lnTo>
                      <a:cubicBezTo>
                        <a:pt x="6956" y="23662"/>
                        <a:pt x="6956" y="24028"/>
                        <a:pt x="6733" y="24254"/>
                      </a:cubicBezTo>
                      <a:lnTo>
                        <a:pt x="6616" y="24368"/>
                      </a:lnTo>
                      <a:cubicBezTo>
                        <a:pt x="6390" y="24594"/>
                        <a:pt x="5950" y="24804"/>
                        <a:pt x="5633" y="24833"/>
                      </a:cubicBezTo>
                      <a:cubicBezTo>
                        <a:pt x="5633" y="24833"/>
                        <a:pt x="4749" y="24921"/>
                        <a:pt x="4199" y="25468"/>
                      </a:cubicBezTo>
                      <a:cubicBezTo>
                        <a:pt x="3255" y="26412"/>
                        <a:pt x="3255" y="27946"/>
                        <a:pt x="4199" y="28890"/>
                      </a:cubicBezTo>
                      <a:cubicBezTo>
                        <a:pt x="4673" y="29364"/>
                        <a:pt x="5294" y="29601"/>
                        <a:pt x="5914" y="29601"/>
                      </a:cubicBezTo>
                      <a:cubicBezTo>
                        <a:pt x="6534" y="29601"/>
                        <a:pt x="7153" y="29364"/>
                        <a:pt x="7626" y="28890"/>
                      </a:cubicBezTo>
                      <a:cubicBezTo>
                        <a:pt x="8172" y="28344"/>
                        <a:pt x="8260" y="27460"/>
                        <a:pt x="8260" y="27460"/>
                      </a:cubicBezTo>
                      <a:cubicBezTo>
                        <a:pt x="8289" y="27143"/>
                        <a:pt x="8499" y="26700"/>
                        <a:pt x="8726" y="26477"/>
                      </a:cubicBezTo>
                      <a:lnTo>
                        <a:pt x="8839" y="26360"/>
                      </a:lnTo>
                      <a:cubicBezTo>
                        <a:pt x="8952" y="26249"/>
                        <a:pt x="9100" y="26193"/>
                        <a:pt x="9248" y="26193"/>
                      </a:cubicBezTo>
                      <a:cubicBezTo>
                        <a:pt x="9396" y="26193"/>
                        <a:pt x="9544" y="26249"/>
                        <a:pt x="9657" y="26360"/>
                      </a:cubicBezTo>
                      <a:lnTo>
                        <a:pt x="16167" y="32870"/>
                      </a:lnTo>
                      <a:cubicBezTo>
                        <a:pt x="16278" y="32982"/>
                        <a:pt x="16426" y="33037"/>
                        <a:pt x="16573" y="33037"/>
                      </a:cubicBezTo>
                      <a:cubicBezTo>
                        <a:pt x="16721" y="33037"/>
                        <a:pt x="16869" y="32982"/>
                        <a:pt x="16982" y="32870"/>
                      </a:cubicBezTo>
                      <a:lnTo>
                        <a:pt x="23491" y="26360"/>
                      </a:lnTo>
                      <a:cubicBezTo>
                        <a:pt x="23605" y="26247"/>
                        <a:pt x="23752" y="26191"/>
                        <a:pt x="23899" y="26191"/>
                      </a:cubicBezTo>
                      <a:cubicBezTo>
                        <a:pt x="24046" y="26191"/>
                        <a:pt x="24193" y="26247"/>
                        <a:pt x="24307" y="26360"/>
                      </a:cubicBezTo>
                      <a:lnTo>
                        <a:pt x="24313" y="26364"/>
                      </a:lnTo>
                      <a:cubicBezTo>
                        <a:pt x="24536" y="26590"/>
                        <a:pt x="24747" y="27033"/>
                        <a:pt x="24776" y="27350"/>
                      </a:cubicBezTo>
                      <a:cubicBezTo>
                        <a:pt x="24776" y="27350"/>
                        <a:pt x="24863" y="28234"/>
                        <a:pt x="25410" y="28780"/>
                      </a:cubicBezTo>
                      <a:cubicBezTo>
                        <a:pt x="25885" y="29262"/>
                        <a:pt x="26511" y="29503"/>
                        <a:pt x="27137" y="29503"/>
                      </a:cubicBezTo>
                      <a:cubicBezTo>
                        <a:pt x="27756" y="29503"/>
                        <a:pt x="28376" y="29267"/>
                        <a:pt x="28849" y="28793"/>
                      </a:cubicBezTo>
                      <a:cubicBezTo>
                        <a:pt x="29800" y="27842"/>
                        <a:pt x="29794" y="26299"/>
                        <a:pt x="28836" y="25354"/>
                      </a:cubicBezTo>
                      <a:cubicBezTo>
                        <a:pt x="28289" y="24808"/>
                        <a:pt x="27403" y="24720"/>
                        <a:pt x="27403" y="24720"/>
                      </a:cubicBezTo>
                      <a:cubicBezTo>
                        <a:pt x="27089" y="24691"/>
                        <a:pt x="26646" y="24484"/>
                        <a:pt x="26419" y="24258"/>
                      </a:cubicBezTo>
                      <a:lnTo>
                        <a:pt x="26416" y="24254"/>
                      </a:lnTo>
                      <a:cubicBezTo>
                        <a:pt x="26190" y="24028"/>
                        <a:pt x="26190" y="23662"/>
                        <a:pt x="26416" y="23436"/>
                      </a:cubicBezTo>
                      <a:lnTo>
                        <a:pt x="32925" y="16926"/>
                      </a:lnTo>
                      <a:cubicBezTo>
                        <a:pt x="33149" y="16700"/>
                        <a:pt x="33149" y="16338"/>
                        <a:pt x="32925" y="16111"/>
                      </a:cubicBezTo>
                      <a:lnTo>
                        <a:pt x="26416" y="9602"/>
                      </a:lnTo>
                      <a:cubicBezTo>
                        <a:pt x="26303" y="9490"/>
                        <a:pt x="26155" y="9434"/>
                        <a:pt x="26007" y="9434"/>
                      </a:cubicBezTo>
                      <a:cubicBezTo>
                        <a:pt x="25859" y="9434"/>
                        <a:pt x="25711" y="9490"/>
                        <a:pt x="25598" y="9602"/>
                      </a:cubicBezTo>
                      <a:lnTo>
                        <a:pt x="25526" y="9673"/>
                      </a:lnTo>
                      <a:cubicBezTo>
                        <a:pt x="25303" y="9899"/>
                        <a:pt x="25093" y="10339"/>
                        <a:pt x="25064" y="10656"/>
                      </a:cubicBezTo>
                      <a:cubicBezTo>
                        <a:pt x="25064" y="10656"/>
                        <a:pt x="24976" y="11540"/>
                        <a:pt x="24430" y="12090"/>
                      </a:cubicBezTo>
                      <a:cubicBezTo>
                        <a:pt x="23953" y="12577"/>
                        <a:pt x="23323" y="12822"/>
                        <a:pt x="22693" y="12822"/>
                      </a:cubicBezTo>
                      <a:cubicBezTo>
                        <a:pt x="22073" y="12822"/>
                        <a:pt x="21454" y="12585"/>
                        <a:pt x="20981" y="12112"/>
                      </a:cubicBezTo>
                      <a:cubicBezTo>
                        <a:pt x="20026" y="11158"/>
                        <a:pt x="20036" y="9605"/>
                        <a:pt x="21003" y="8663"/>
                      </a:cubicBezTo>
                      <a:cubicBezTo>
                        <a:pt x="21550" y="8117"/>
                        <a:pt x="22437" y="8029"/>
                        <a:pt x="22437" y="8029"/>
                      </a:cubicBezTo>
                      <a:cubicBezTo>
                        <a:pt x="22750" y="8000"/>
                        <a:pt x="23194" y="7790"/>
                        <a:pt x="23420" y="7567"/>
                      </a:cubicBezTo>
                      <a:lnTo>
                        <a:pt x="23491" y="7492"/>
                      </a:lnTo>
                      <a:cubicBezTo>
                        <a:pt x="23715" y="7269"/>
                        <a:pt x="23715" y="6903"/>
                        <a:pt x="23491" y="6677"/>
                      </a:cubicBezTo>
                      <a:lnTo>
                        <a:pt x="16982" y="168"/>
                      </a:lnTo>
                      <a:cubicBezTo>
                        <a:pt x="16869" y="56"/>
                        <a:pt x="16721" y="0"/>
                        <a:pt x="16573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0070C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endParaRPr sz="1100" b="1" kern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9493;p56">
                  <a:extLst>
                    <a:ext uri="{FF2B5EF4-FFF2-40B4-BE49-F238E27FC236}">
                      <a16:creationId xmlns:a16="http://schemas.microsoft.com/office/drawing/2014/main" id="{4E7B82C5-67BC-0C06-3F66-AC516B4DECED}"/>
                    </a:ext>
                  </a:extLst>
                </p:cNvPr>
                <p:cNvSpPr/>
                <p:nvPr/>
              </p:nvSpPr>
              <p:spPr>
                <a:xfrm>
                  <a:off x="1115837" y="2990152"/>
                  <a:ext cx="380728" cy="37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0" h="33037" extrusionOk="0">
                      <a:moveTo>
                        <a:pt x="16576" y="0"/>
                      </a:moveTo>
                      <a:cubicBezTo>
                        <a:pt x="16429" y="0"/>
                        <a:pt x="16281" y="56"/>
                        <a:pt x="16168" y="168"/>
                      </a:cubicBezTo>
                      <a:lnTo>
                        <a:pt x="9661" y="6677"/>
                      </a:lnTo>
                      <a:cubicBezTo>
                        <a:pt x="9548" y="6789"/>
                        <a:pt x="9400" y="6844"/>
                        <a:pt x="9252" y="6844"/>
                      </a:cubicBezTo>
                      <a:cubicBezTo>
                        <a:pt x="9104" y="6844"/>
                        <a:pt x="8956" y="6789"/>
                        <a:pt x="8843" y="6677"/>
                      </a:cubicBezTo>
                      <a:lnTo>
                        <a:pt x="8836" y="6670"/>
                      </a:lnTo>
                      <a:cubicBezTo>
                        <a:pt x="8613" y="6447"/>
                        <a:pt x="8403" y="6004"/>
                        <a:pt x="8374" y="5687"/>
                      </a:cubicBezTo>
                      <a:cubicBezTo>
                        <a:pt x="8374" y="5687"/>
                        <a:pt x="8286" y="4804"/>
                        <a:pt x="7740" y="4257"/>
                      </a:cubicBezTo>
                      <a:cubicBezTo>
                        <a:pt x="7263" y="3757"/>
                        <a:pt x="6626" y="3507"/>
                        <a:pt x="5987" y="3507"/>
                      </a:cubicBezTo>
                      <a:cubicBezTo>
                        <a:pt x="5368" y="3507"/>
                        <a:pt x="4749" y="3742"/>
                        <a:pt x="4275" y="4215"/>
                      </a:cubicBezTo>
                      <a:cubicBezTo>
                        <a:pt x="3314" y="5176"/>
                        <a:pt x="3330" y="6742"/>
                        <a:pt x="4313" y="7680"/>
                      </a:cubicBezTo>
                      <a:cubicBezTo>
                        <a:pt x="4860" y="8227"/>
                        <a:pt x="5747" y="8314"/>
                        <a:pt x="5747" y="8314"/>
                      </a:cubicBezTo>
                      <a:cubicBezTo>
                        <a:pt x="6061" y="8343"/>
                        <a:pt x="6504" y="8553"/>
                        <a:pt x="6730" y="8777"/>
                      </a:cubicBezTo>
                      <a:lnTo>
                        <a:pt x="6733" y="8783"/>
                      </a:lnTo>
                      <a:cubicBezTo>
                        <a:pt x="6960" y="9010"/>
                        <a:pt x="6960" y="9372"/>
                        <a:pt x="6733" y="9598"/>
                      </a:cubicBezTo>
                      <a:lnTo>
                        <a:pt x="224" y="16111"/>
                      </a:lnTo>
                      <a:cubicBezTo>
                        <a:pt x="1" y="16338"/>
                        <a:pt x="1" y="16700"/>
                        <a:pt x="224" y="16926"/>
                      </a:cubicBezTo>
                      <a:lnTo>
                        <a:pt x="6733" y="23436"/>
                      </a:lnTo>
                      <a:cubicBezTo>
                        <a:pt x="6847" y="23547"/>
                        <a:pt x="6995" y="23603"/>
                        <a:pt x="7143" y="23603"/>
                      </a:cubicBezTo>
                      <a:cubicBezTo>
                        <a:pt x="7291" y="23603"/>
                        <a:pt x="7439" y="23547"/>
                        <a:pt x="7552" y="23436"/>
                      </a:cubicBezTo>
                      <a:lnTo>
                        <a:pt x="7623" y="23365"/>
                      </a:lnTo>
                      <a:cubicBezTo>
                        <a:pt x="7846" y="23138"/>
                        <a:pt x="8057" y="22698"/>
                        <a:pt x="8086" y="22381"/>
                      </a:cubicBezTo>
                      <a:cubicBezTo>
                        <a:pt x="8086" y="22381"/>
                        <a:pt x="8173" y="21498"/>
                        <a:pt x="8720" y="20948"/>
                      </a:cubicBezTo>
                      <a:cubicBezTo>
                        <a:pt x="9195" y="20467"/>
                        <a:pt x="9821" y="20226"/>
                        <a:pt x="10447" y="20226"/>
                      </a:cubicBezTo>
                      <a:cubicBezTo>
                        <a:pt x="11066" y="20226"/>
                        <a:pt x="11686" y="20462"/>
                        <a:pt x="12159" y="20935"/>
                      </a:cubicBezTo>
                      <a:cubicBezTo>
                        <a:pt x="13110" y="21886"/>
                        <a:pt x="13104" y="23429"/>
                        <a:pt x="12146" y="24374"/>
                      </a:cubicBezTo>
                      <a:cubicBezTo>
                        <a:pt x="11599" y="24921"/>
                        <a:pt x="10716" y="25008"/>
                        <a:pt x="10716" y="25008"/>
                      </a:cubicBezTo>
                      <a:cubicBezTo>
                        <a:pt x="10399" y="25037"/>
                        <a:pt x="9956" y="25248"/>
                        <a:pt x="9733" y="25471"/>
                      </a:cubicBezTo>
                      <a:lnTo>
                        <a:pt x="9658" y="25542"/>
                      </a:lnTo>
                      <a:cubicBezTo>
                        <a:pt x="9435" y="25768"/>
                        <a:pt x="9435" y="26134"/>
                        <a:pt x="9658" y="26360"/>
                      </a:cubicBezTo>
                      <a:lnTo>
                        <a:pt x="16168" y="32867"/>
                      </a:lnTo>
                      <a:cubicBezTo>
                        <a:pt x="16281" y="32980"/>
                        <a:pt x="16429" y="33037"/>
                        <a:pt x="16577" y="33037"/>
                      </a:cubicBezTo>
                      <a:cubicBezTo>
                        <a:pt x="16725" y="33037"/>
                        <a:pt x="16873" y="32980"/>
                        <a:pt x="16986" y="32867"/>
                      </a:cubicBezTo>
                      <a:lnTo>
                        <a:pt x="23492" y="26360"/>
                      </a:lnTo>
                      <a:cubicBezTo>
                        <a:pt x="23715" y="26134"/>
                        <a:pt x="23715" y="25768"/>
                        <a:pt x="23492" y="25542"/>
                      </a:cubicBezTo>
                      <a:lnTo>
                        <a:pt x="23421" y="25474"/>
                      </a:lnTo>
                      <a:cubicBezTo>
                        <a:pt x="23198" y="25251"/>
                        <a:pt x="22755" y="25040"/>
                        <a:pt x="22438" y="25011"/>
                      </a:cubicBezTo>
                      <a:cubicBezTo>
                        <a:pt x="22438" y="25011"/>
                        <a:pt x="21554" y="24924"/>
                        <a:pt x="21004" y="24377"/>
                      </a:cubicBezTo>
                      <a:cubicBezTo>
                        <a:pt x="20073" y="23429"/>
                        <a:pt x="20076" y="21905"/>
                        <a:pt x="21017" y="20964"/>
                      </a:cubicBezTo>
                      <a:cubicBezTo>
                        <a:pt x="21490" y="20491"/>
                        <a:pt x="22111" y="20254"/>
                        <a:pt x="22731" y="20254"/>
                      </a:cubicBezTo>
                      <a:cubicBezTo>
                        <a:pt x="23345" y="20254"/>
                        <a:pt x="23959" y="20486"/>
                        <a:pt x="24430" y="20951"/>
                      </a:cubicBezTo>
                      <a:cubicBezTo>
                        <a:pt x="24977" y="21498"/>
                        <a:pt x="25065" y="22381"/>
                        <a:pt x="25065" y="22381"/>
                      </a:cubicBezTo>
                      <a:cubicBezTo>
                        <a:pt x="25097" y="22698"/>
                        <a:pt x="25304" y="23141"/>
                        <a:pt x="25530" y="23365"/>
                      </a:cubicBezTo>
                      <a:lnTo>
                        <a:pt x="25598" y="23436"/>
                      </a:lnTo>
                      <a:cubicBezTo>
                        <a:pt x="25712" y="23547"/>
                        <a:pt x="25860" y="23603"/>
                        <a:pt x="26007" y="23603"/>
                      </a:cubicBezTo>
                      <a:cubicBezTo>
                        <a:pt x="26155" y="23603"/>
                        <a:pt x="26302" y="23547"/>
                        <a:pt x="26414" y="23436"/>
                      </a:cubicBezTo>
                      <a:lnTo>
                        <a:pt x="32923" y="16926"/>
                      </a:lnTo>
                      <a:cubicBezTo>
                        <a:pt x="33150" y="16700"/>
                        <a:pt x="33150" y="16338"/>
                        <a:pt x="32923" y="16111"/>
                      </a:cubicBezTo>
                      <a:lnTo>
                        <a:pt x="26417" y="9602"/>
                      </a:lnTo>
                      <a:cubicBezTo>
                        <a:pt x="26194" y="9375"/>
                        <a:pt x="26194" y="9010"/>
                        <a:pt x="26417" y="8783"/>
                      </a:cubicBezTo>
                      <a:lnTo>
                        <a:pt x="26533" y="8670"/>
                      </a:lnTo>
                      <a:cubicBezTo>
                        <a:pt x="26760" y="8443"/>
                        <a:pt x="27203" y="8233"/>
                        <a:pt x="27517" y="8204"/>
                      </a:cubicBezTo>
                      <a:cubicBezTo>
                        <a:pt x="27517" y="8204"/>
                        <a:pt x="28400" y="8117"/>
                        <a:pt x="28950" y="7570"/>
                      </a:cubicBezTo>
                      <a:cubicBezTo>
                        <a:pt x="29918" y="6628"/>
                        <a:pt x="29927" y="5079"/>
                        <a:pt x="28973" y="4124"/>
                      </a:cubicBezTo>
                      <a:cubicBezTo>
                        <a:pt x="28500" y="3650"/>
                        <a:pt x="27879" y="3413"/>
                        <a:pt x="27259" y="3413"/>
                      </a:cubicBezTo>
                      <a:cubicBezTo>
                        <a:pt x="26629" y="3413"/>
                        <a:pt x="25999" y="3658"/>
                        <a:pt x="25524" y="4144"/>
                      </a:cubicBezTo>
                      <a:lnTo>
                        <a:pt x="25524" y="4147"/>
                      </a:lnTo>
                      <a:cubicBezTo>
                        <a:pt x="24977" y="4694"/>
                        <a:pt x="24890" y="5577"/>
                        <a:pt x="24890" y="5577"/>
                      </a:cubicBezTo>
                      <a:cubicBezTo>
                        <a:pt x="24861" y="5894"/>
                        <a:pt x="24650" y="6337"/>
                        <a:pt x="24427" y="6560"/>
                      </a:cubicBezTo>
                      <a:lnTo>
                        <a:pt x="24311" y="6677"/>
                      </a:lnTo>
                      <a:cubicBezTo>
                        <a:pt x="24198" y="6789"/>
                        <a:pt x="24050" y="6844"/>
                        <a:pt x="23901" y="6844"/>
                      </a:cubicBezTo>
                      <a:cubicBezTo>
                        <a:pt x="23753" y="6844"/>
                        <a:pt x="23605" y="6789"/>
                        <a:pt x="23492" y="6677"/>
                      </a:cubicBezTo>
                      <a:lnTo>
                        <a:pt x="16983" y="168"/>
                      </a:lnTo>
                      <a:cubicBezTo>
                        <a:pt x="16871" y="56"/>
                        <a:pt x="16724" y="0"/>
                        <a:pt x="16576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9453A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2400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E28A25-EB99-0847-FC32-1C2B7DFB4A32}"/>
                  </a:ext>
                </a:extLst>
              </p:cNvPr>
              <p:cNvSpPr txBox="1"/>
              <p:nvPr/>
            </p:nvSpPr>
            <p:spPr>
              <a:xfrm>
                <a:off x="5720119" y="3807007"/>
                <a:ext cx="1760258" cy="738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kern="0" dirty="0">
                    <a:solidFill>
                      <a:srgbClr val="0070C0"/>
                    </a:solidFill>
                    <a:latin typeface="Montserrat" panose="00000500000000000000" pitchFamily="50" charset="0"/>
                    <a:cs typeface="Arial"/>
                    <a:sym typeface="Arial"/>
                  </a:rPr>
                  <a:t>Identify and map existing energy communities</a:t>
                </a:r>
              </a:p>
              <a:p>
                <a:pPr algn="ctr"/>
                <a:endParaRPr lang="en-GB" sz="11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A294717-3699-3B54-2D4C-F128BC4C6633}"/>
                  </a:ext>
                </a:extLst>
              </p:cNvPr>
              <p:cNvSpPr txBox="1"/>
              <p:nvPr/>
            </p:nvSpPr>
            <p:spPr>
              <a:xfrm>
                <a:off x="7303306" y="4595210"/>
                <a:ext cx="1504289" cy="90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kern="0">
                    <a:solidFill>
                      <a:srgbClr val="002060"/>
                    </a:solidFill>
                    <a:latin typeface="Montserrat" panose="00000500000000000000" pitchFamily="50" charset="0"/>
                    <a:cs typeface="Arial"/>
                    <a:sym typeface="Arial"/>
                  </a:rPr>
                  <a:t>Estimate the degree of social inclusiveness</a:t>
                </a:r>
              </a:p>
              <a:p>
                <a:pPr algn="ctr"/>
                <a:endParaRPr lang="en-GB" sz="1100">
                  <a:solidFill>
                    <a:srgbClr val="002060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B8046-D2D2-3C86-678D-ED576E7C6C90}"/>
                  </a:ext>
                </a:extLst>
              </p:cNvPr>
              <p:cNvSpPr txBox="1"/>
              <p:nvPr/>
            </p:nvSpPr>
            <p:spPr>
              <a:xfrm>
                <a:off x="8303569" y="3423740"/>
                <a:ext cx="1590465" cy="1063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kern="0" dirty="0">
                    <a:solidFill>
                      <a:srgbClr val="9453A1"/>
                    </a:solidFill>
                    <a:latin typeface="Montserrat" panose="00000500000000000000" pitchFamily="50" charset="0"/>
                    <a:cs typeface="Arial"/>
                    <a:sym typeface="Arial"/>
                  </a:rPr>
                  <a:t>Estimate enabling factors of energy communities </a:t>
                </a:r>
              </a:p>
              <a:p>
                <a:pPr algn="ctr"/>
                <a:endParaRPr lang="en-GB" sz="1100" dirty="0">
                  <a:solidFill>
                    <a:srgbClr val="9453A1"/>
                  </a:solidFill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77F2D8-339C-F8A5-D332-9957CE2C9D3B}"/>
                </a:ext>
              </a:extLst>
            </p:cNvPr>
            <p:cNvSpPr txBox="1"/>
            <p:nvPr/>
          </p:nvSpPr>
          <p:spPr>
            <a:xfrm>
              <a:off x="9524718" y="4504516"/>
              <a:ext cx="1665769" cy="738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kern="0">
                  <a:solidFill>
                    <a:srgbClr val="1CA1A0"/>
                  </a:solidFill>
                  <a:latin typeface="Montserrat" panose="00000500000000000000" pitchFamily="50" charset="0"/>
                  <a:cs typeface="Arial"/>
                  <a:sym typeface="Arial"/>
                </a:rPr>
                <a:t>Policy recommendations</a:t>
              </a:r>
            </a:p>
            <a:p>
              <a:pPr algn="ctr"/>
              <a:endParaRPr lang="en-GB" sz="1100">
                <a:solidFill>
                  <a:srgbClr val="1CA1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15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5D59-7F3B-8485-B513-F33D01215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193176"/>
            <a:ext cx="9720000" cy="647582"/>
          </a:xfrm>
        </p:spPr>
        <p:txBody>
          <a:bodyPr/>
          <a:lstStyle/>
          <a:p>
            <a:r>
              <a:rPr lang="en-GB" dirty="0"/>
              <a:t>Energy Communities across Europe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A83-2ABE-97C3-70B8-EFCBDBF51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24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BC51-EAFA-A27F-2FE8-B5491CD454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pic>
        <p:nvPicPr>
          <p:cNvPr id="12" name="Picture 11" descr="A graph with green and blue text&#10;&#10;AI-generated content may be incorrect.">
            <a:extLst>
              <a:ext uri="{FF2B5EF4-FFF2-40B4-BE49-F238E27FC236}">
                <a16:creationId xmlns:a16="http://schemas.microsoft.com/office/drawing/2014/main" id="{13910F30-8480-3BA1-D79E-48F911E1B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08" y="2689135"/>
            <a:ext cx="5483016" cy="2942487"/>
          </a:xfrm>
          <a:prstGeom prst="rect">
            <a:avLst/>
          </a:prstGeom>
        </p:spPr>
      </p:pic>
      <p:pic>
        <p:nvPicPr>
          <p:cNvPr id="7" name="Picture 6" descr="A map of europe with different colored areas&#10;&#10;AI-generated content may be incorrect.">
            <a:extLst>
              <a:ext uri="{FF2B5EF4-FFF2-40B4-BE49-F238E27FC236}">
                <a16:creationId xmlns:a16="http://schemas.microsoft.com/office/drawing/2014/main" id="{6ADFEA4A-90B2-4DB3-61F5-9C416FBAC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91" y="1961153"/>
            <a:ext cx="6070294" cy="46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4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AA52FB-6BA3-DCD6-D6F1-4DF88C64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BA63D-6600-939A-78B8-B51C2E9B5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drives development and success of Energy Communities?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C6967-7155-E53E-6B15-E936D201E5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25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953FB-2EC8-C90F-DEC4-18433D754E8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BD892-A026-A969-4CEA-723B02C135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46982" y="2649549"/>
            <a:ext cx="4505149" cy="2583209"/>
          </a:xfrm>
        </p:spPr>
        <p:txBody>
          <a:bodyPr numCol="1"/>
          <a:lstStyle/>
          <a:p>
            <a:pPr>
              <a:lnSpc>
                <a:spcPct val="200000"/>
              </a:lnSpc>
            </a:pPr>
            <a:r>
              <a:rPr lang="en-GB" dirty="0"/>
              <a:t>Social Trust</a:t>
            </a:r>
          </a:p>
          <a:p>
            <a:pPr>
              <a:lnSpc>
                <a:spcPct val="200000"/>
              </a:lnSpc>
            </a:pPr>
            <a:r>
              <a:rPr lang="en-GB" dirty="0"/>
              <a:t>Territorial embeddedness and infrastructure</a:t>
            </a:r>
          </a:p>
          <a:p>
            <a:pPr>
              <a:lnSpc>
                <a:spcPct val="200000"/>
              </a:lnSpc>
            </a:pPr>
            <a:r>
              <a:rPr lang="en-GB" dirty="0"/>
              <a:t>Education</a:t>
            </a:r>
          </a:p>
          <a:p>
            <a:pPr>
              <a:lnSpc>
                <a:spcPct val="200000"/>
              </a:lnSpc>
            </a:pPr>
            <a:r>
              <a:rPr lang="en-GB" dirty="0"/>
              <a:t>Partnerships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  <p:pic>
        <p:nvPicPr>
          <p:cNvPr id="7" name="Picture 6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0F79A770-1643-0672-2C7B-DFA35347F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1" t="50058" r="39870" b="34052"/>
          <a:stretch>
            <a:fillRect/>
          </a:stretch>
        </p:blipFill>
        <p:spPr>
          <a:xfrm>
            <a:off x="6545870" y="4455395"/>
            <a:ext cx="781536" cy="793214"/>
          </a:xfrm>
          <a:prstGeom prst="rect">
            <a:avLst/>
          </a:prstGeom>
        </p:spPr>
      </p:pic>
      <p:pic>
        <p:nvPicPr>
          <p:cNvPr id="8" name="Picture 7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63F520FD-C67B-EA4D-9F08-08A63538E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" t="79418" r="89192" b="9090"/>
          <a:stretch>
            <a:fillRect/>
          </a:stretch>
        </p:blipFill>
        <p:spPr>
          <a:xfrm>
            <a:off x="1547891" y="5310131"/>
            <a:ext cx="751108" cy="573642"/>
          </a:xfrm>
          <a:prstGeom prst="rect">
            <a:avLst/>
          </a:prstGeom>
        </p:spPr>
      </p:pic>
      <p:pic>
        <p:nvPicPr>
          <p:cNvPr id="9" name="Picture 8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1FA1F936-0DC9-52D5-D5C3-23B049C5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1" r="89204" b="32638"/>
          <a:stretch>
            <a:fillRect/>
          </a:stretch>
        </p:blipFill>
        <p:spPr>
          <a:xfrm>
            <a:off x="1429098" y="4428279"/>
            <a:ext cx="869901" cy="793215"/>
          </a:xfrm>
          <a:prstGeom prst="rect">
            <a:avLst/>
          </a:prstGeom>
        </p:spPr>
      </p:pic>
      <p:pic>
        <p:nvPicPr>
          <p:cNvPr id="10" name="Picture 9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200BC547-DFD4-C715-49F2-E51DDCDE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49" t="57069" r="116540" b="27041"/>
          <a:stretch>
            <a:fillRect/>
          </a:stretch>
        </p:blipFill>
        <p:spPr>
          <a:xfrm>
            <a:off x="7204531" y="4792342"/>
            <a:ext cx="870833" cy="793214"/>
          </a:xfrm>
          <a:prstGeom prst="rect">
            <a:avLst/>
          </a:prstGeom>
        </p:spPr>
      </p:pic>
      <p:pic>
        <p:nvPicPr>
          <p:cNvPr id="11" name="Picture 10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5BBFCAB2-D030-B855-DF9D-7C985E41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92" r="90626" b="57924"/>
          <a:stretch>
            <a:fillRect/>
          </a:stretch>
        </p:blipFill>
        <p:spPr>
          <a:xfrm>
            <a:off x="1427182" y="3378299"/>
            <a:ext cx="755227" cy="683046"/>
          </a:xfrm>
          <a:prstGeom prst="rect">
            <a:avLst/>
          </a:prstGeom>
        </p:spPr>
      </p:pic>
      <p:pic>
        <p:nvPicPr>
          <p:cNvPr id="12" name="Picture 11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97A7161C-5FD7-2F5B-1FC9-741B3A7F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2" r="89419" b="78796"/>
          <a:stretch>
            <a:fillRect/>
          </a:stretch>
        </p:blipFill>
        <p:spPr>
          <a:xfrm>
            <a:off x="1378528" y="2540098"/>
            <a:ext cx="852536" cy="8382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36B8B1E-3B41-9EB7-41A1-2C1D4DF11E81}"/>
              </a:ext>
            </a:extLst>
          </p:cNvPr>
          <p:cNvSpPr txBox="1"/>
          <p:nvPr/>
        </p:nvSpPr>
        <p:spPr>
          <a:xfrm>
            <a:off x="7639947" y="2838928"/>
            <a:ext cx="3343870" cy="1931939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180000" indent="-18000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08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126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44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620000" indent="-18000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r>
              <a:rPr lang="en-GB" dirty="0"/>
              <a:t>Household income</a:t>
            </a:r>
          </a:p>
          <a:p>
            <a:r>
              <a:rPr lang="en-GB" dirty="0"/>
              <a:t>Financial viability</a:t>
            </a:r>
          </a:p>
          <a:p>
            <a:r>
              <a:rPr lang="en-GB" dirty="0"/>
              <a:t>Context-sensitive approach</a:t>
            </a:r>
          </a:p>
        </p:txBody>
      </p:sp>
      <p:pic>
        <p:nvPicPr>
          <p:cNvPr id="15" name="Picture 14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630320B2-0A7A-8F12-6E43-FAE917228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4" t="6513" r="39895" b="79029"/>
          <a:stretch>
            <a:fillRect/>
          </a:stretch>
        </p:blipFill>
        <p:spPr>
          <a:xfrm>
            <a:off x="6683066" y="2832041"/>
            <a:ext cx="738130" cy="721692"/>
          </a:xfrm>
          <a:prstGeom prst="rect">
            <a:avLst/>
          </a:prstGeom>
        </p:spPr>
      </p:pic>
      <p:pic>
        <p:nvPicPr>
          <p:cNvPr id="16" name="Picture 15" descr="A screenshot of a black and orange text&#10;&#10;AI-generated content may be incorrect.">
            <a:extLst>
              <a:ext uri="{FF2B5EF4-FFF2-40B4-BE49-F238E27FC236}">
                <a16:creationId xmlns:a16="http://schemas.microsoft.com/office/drawing/2014/main" id="{A737C1D6-2B2B-7DFF-7A07-419B620A8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914" r="40839" b="55196"/>
          <a:stretch>
            <a:fillRect/>
          </a:stretch>
        </p:blipFill>
        <p:spPr>
          <a:xfrm>
            <a:off x="6589276" y="3580766"/>
            <a:ext cx="738130" cy="7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2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817A0-6AAE-7BD1-A6CC-CEB30E8B7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3138-3E32-E251-F835-89E3E96A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38" y="1472884"/>
            <a:ext cx="9720000" cy="721692"/>
          </a:xfrm>
        </p:spPr>
        <p:txBody>
          <a:bodyPr/>
          <a:lstStyle/>
          <a:p>
            <a:r>
              <a:rPr lang="en-GB" dirty="0"/>
              <a:t>Some of our policy recommendations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461CC-E885-F915-429C-3FFE5E679B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26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6DA61-C0E0-FBFA-1A76-EFAA7C82C2B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20E263-DC51-F250-C273-642FB51F5F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0237" y="2498745"/>
            <a:ext cx="9582461" cy="2651225"/>
          </a:xfrm>
        </p:spPr>
        <p:txBody>
          <a:bodyPr/>
          <a:lstStyle/>
          <a:p>
            <a:r>
              <a:rPr lang="en-GB" dirty="0"/>
              <a:t>Provide informational support provided to different local actors </a:t>
            </a:r>
          </a:p>
          <a:p>
            <a:r>
              <a:rPr lang="en-GB" dirty="0"/>
              <a:t>Expand and simplify access to subsidies and financial instruments</a:t>
            </a:r>
          </a:p>
          <a:p>
            <a:r>
              <a:rPr lang="en-GB" dirty="0"/>
              <a:t>Co-ownership/co-development models between commercial RES and energy communities</a:t>
            </a:r>
          </a:p>
          <a:p>
            <a:r>
              <a:rPr lang="en-GB" dirty="0"/>
              <a:t>Include energy communities in mapping and planning around development of renewable energy production</a:t>
            </a:r>
          </a:p>
          <a:p>
            <a:r>
              <a:rPr lang="en-GB" dirty="0"/>
              <a:t>Ensure a national body for registration of energy communities and that procedures are clear, transparent and simple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13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8921-100D-8625-1D8D-646C04FFA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761E79-D91B-7392-8A0D-FF1E9B43C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" y="2763135"/>
            <a:ext cx="1162050" cy="126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9C934B-C479-5DCD-DECF-1EE37FDF7E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" y="4127121"/>
            <a:ext cx="1162050" cy="1168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F73598-22E3-BA91-946B-197D2F7F0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1" y="5399458"/>
            <a:ext cx="1162049" cy="1194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erson with brown hair and blue sweater&#10;&#10;AI-generated content may be incorrect.">
            <a:extLst>
              <a:ext uri="{FF2B5EF4-FFF2-40B4-BE49-F238E27FC236}">
                <a16:creationId xmlns:a16="http://schemas.microsoft.com/office/drawing/2014/main" id="{77AEA6CD-DB71-59E8-4AAB-B26170FA9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7" y="2793615"/>
            <a:ext cx="1181100" cy="1229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68D31-F2CE-2BA5-0721-BAE28FE1D4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077" y="4138996"/>
            <a:ext cx="1171575" cy="11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25E368-BEBC-DD0F-90C3-506E1989AEA1}"/>
              </a:ext>
            </a:extLst>
          </p:cNvPr>
          <p:cNvSpPr txBox="1"/>
          <p:nvPr/>
        </p:nvSpPr>
        <p:spPr>
          <a:xfrm>
            <a:off x="1713138" y="2763135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Open Sans" panose="020B0606030504020204" pitchFamily="34" charset="0"/>
                <a:ea typeface="Aptos" panose="020B0004020202020204" pitchFamily="34" charset="0"/>
              </a:rPr>
              <a:t>Energy transition in Central Europe</a:t>
            </a:r>
          </a:p>
          <a:p>
            <a:r>
              <a:rPr lang="en-US" dirty="0"/>
              <a:t>Viktorija Dobravec, Joint Secretariat of Interreg Central Europe </a:t>
            </a:r>
            <a:r>
              <a:rPr lang="en-US" dirty="0" err="1"/>
              <a:t>programme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82BCD-15B8-1F9B-344F-689110E4A4A9}"/>
              </a:ext>
            </a:extLst>
          </p:cNvPr>
          <p:cNvSpPr txBox="1"/>
          <p:nvPr/>
        </p:nvSpPr>
        <p:spPr>
          <a:xfrm>
            <a:off x="1713138" y="4047052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Industrial transformation in Polish regions phasing out coal</a:t>
            </a:r>
          </a:p>
          <a:p>
            <a:r>
              <a:rPr lang="en-US" dirty="0"/>
              <a:t>Prof. Tomasz </a:t>
            </a:r>
            <a:r>
              <a:rPr lang="en-US" dirty="0" err="1"/>
              <a:t>Komornicki</a:t>
            </a:r>
            <a:r>
              <a:rPr lang="en-US" dirty="0"/>
              <a:t>, Polish Academy of Sciences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9EA4383-28B8-2158-59AC-8F6043E1564C}"/>
              </a:ext>
            </a:extLst>
          </p:cNvPr>
          <p:cNvSpPr txBox="1">
            <a:spLocks/>
          </p:cNvSpPr>
          <p:nvPr/>
        </p:nvSpPr>
        <p:spPr>
          <a:xfrm>
            <a:off x="415697" y="1422733"/>
            <a:ext cx="12226760" cy="1676724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900" dirty="0">
                <a:solidFill>
                  <a:schemeClr val="accent2"/>
                </a:solidFill>
              </a:rPr>
              <a:t>Q&amp;A </a:t>
            </a:r>
            <a:r>
              <a:rPr lang="en-US" sz="2900" dirty="0"/>
              <a:t>on the geography of the green industrial transition</a:t>
            </a:r>
          </a:p>
          <a:p>
            <a:r>
              <a:rPr lang="en-US" sz="1800" b="0" dirty="0">
                <a:solidFill>
                  <a:schemeClr val="tx1"/>
                </a:solidFill>
              </a:rPr>
              <a:t>Moderator: </a:t>
            </a:r>
            <a:r>
              <a:rPr lang="en-US" sz="1800" dirty="0">
                <a:solidFill>
                  <a:schemeClr val="tx1"/>
                </a:solidFill>
              </a:rPr>
              <a:t>Marcia van der Vlugt</a:t>
            </a:r>
            <a:r>
              <a:rPr lang="en-US" sz="1800" b="0" dirty="0">
                <a:solidFill>
                  <a:schemeClr val="tx1"/>
                </a:solidFill>
              </a:rPr>
              <a:t>,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Dutch Ministry of the Interior and Kingdom Relations</a:t>
            </a:r>
          </a:p>
          <a:p>
            <a:endParaRPr lang="en-US" sz="29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43B75-2E21-C97C-D3BA-05845835D18E}"/>
              </a:ext>
            </a:extLst>
          </p:cNvPr>
          <p:cNvSpPr txBox="1"/>
          <p:nvPr/>
        </p:nvSpPr>
        <p:spPr>
          <a:xfrm>
            <a:off x="1713138" y="5330969"/>
            <a:ext cx="42245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Green energy for </a:t>
            </a:r>
            <a:r>
              <a:rPr lang="en-US" b="1" dirty="0" err="1"/>
              <a:t>reindustrialisation</a:t>
            </a:r>
            <a:r>
              <a:rPr lang="en-US" b="1" dirty="0"/>
              <a:t> in sparsely populated Nordic regions</a:t>
            </a:r>
          </a:p>
          <a:p>
            <a:r>
              <a:rPr lang="en-US" dirty="0"/>
              <a:t>Øyvind Vennerød, Senior manager, Menon Economics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08B32F-C10D-BB14-B501-CA8BE18BA4EF}"/>
              </a:ext>
            </a:extLst>
          </p:cNvPr>
          <p:cNvSpPr txBox="1"/>
          <p:nvPr/>
        </p:nvSpPr>
        <p:spPr>
          <a:xfrm>
            <a:off x="7820840" y="2763134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blue dimension of the green transition</a:t>
            </a:r>
          </a:p>
          <a:p>
            <a:r>
              <a:rPr lang="en-US" dirty="0"/>
              <a:t>Michaela Gensheimer, Research and Policy Manager, ESPON EGTC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612A5F-50E6-524B-9D0C-7D770812D966}"/>
              </a:ext>
            </a:extLst>
          </p:cNvPr>
          <p:cNvSpPr txBox="1"/>
          <p:nvPr/>
        </p:nvSpPr>
        <p:spPr>
          <a:xfrm>
            <a:off x="7820840" y="4138996"/>
            <a:ext cx="42245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Geography and social inclusion of energy communities</a:t>
            </a:r>
          </a:p>
          <a:p>
            <a:r>
              <a:rPr lang="en-US" dirty="0"/>
              <a:t>Laura Heidecke, Principal consultant, </a:t>
            </a:r>
            <a:r>
              <a:rPr lang="en-US" dirty="0" err="1"/>
              <a:t>Ecorys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0A5A-4861-B5E1-8C8C-36851AECF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379643"/>
            <a:ext cx="9720000" cy="1799985"/>
          </a:xfrm>
        </p:spPr>
        <p:txBody>
          <a:bodyPr/>
          <a:lstStyle/>
          <a:p>
            <a:r>
              <a:rPr lang="en-US" dirty="0"/>
              <a:t>CleanEnergy4CE: Mapping the Territorial Dimension of Clean Energy Transitions in Central Europe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7F258-A291-783F-E30F-AC61B6A300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5584D7-4641-45EC-84D9-B08D99792F0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4842" r="1987"/>
          <a:stretch/>
        </p:blipFill>
        <p:spPr>
          <a:xfrm>
            <a:off x="6660292" y="2683510"/>
            <a:ext cx="3954163" cy="397649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453D-A894-E816-0FEB-6B5E4A5D035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4C1C5E-66D6-8737-6923-CFC14F05F5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0000" y="3323968"/>
            <a:ext cx="5016000" cy="30116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Central Europe, an industrial EU core</a:t>
            </a:r>
            <a:r>
              <a:rPr lang="en-US" dirty="0"/>
              <a:t>, shows uneven territorial capacity and progress in clean energy transition.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Geopolitical uncertainty and the energy crisis </a:t>
            </a:r>
            <a:r>
              <a:rPr lang="en-US" dirty="0"/>
              <a:t>pose risks to energy transition efforts.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Regional and local actions </a:t>
            </a:r>
            <a:r>
              <a:rPr lang="en-US" dirty="0"/>
              <a:t>drive EU/national targets, but countries lack systematic information and data.</a:t>
            </a:r>
          </a:p>
        </p:txBody>
      </p:sp>
    </p:spTree>
    <p:extLst>
      <p:ext uri="{BB962C8B-B14F-4D97-AF65-F5344CB8AC3E}">
        <p14:creationId xmlns:p14="http://schemas.microsoft.com/office/powerpoint/2010/main" val="148442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A173-892C-96FF-15DB-8F31052C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0C0B-AEB5-23CC-6308-815283A6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99" y="1363587"/>
            <a:ext cx="10411784" cy="671677"/>
          </a:xfrm>
        </p:spPr>
        <p:txBody>
          <a:bodyPr/>
          <a:lstStyle/>
          <a:p>
            <a:r>
              <a:rPr lang="de-DE" dirty="0"/>
              <a:t>Energy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landscape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B123A-F0B6-53C0-6B4B-471C21CD7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81F5-A7EC-8B44-2FDB-831D3B32D4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679C5A2-ACD9-4E91-B1CB-F9DA0E59CC35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86481" y="1557632"/>
            <a:ext cx="4239725" cy="5400000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F07394-C609-42A1-98FA-D5D27D4F1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6373" y="1615528"/>
            <a:ext cx="4239252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8DCD0-670E-ED7F-5CB2-A947418B4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7660-BD8C-64CA-E39F-FD51D1C7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65" y="1512108"/>
            <a:ext cx="10844270" cy="671677"/>
          </a:xfrm>
        </p:spPr>
        <p:txBody>
          <a:bodyPr/>
          <a:lstStyle/>
          <a:p>
            <a:r>
              <a:rPr lang="de-DE" dirty="0"/>
              <a:t>Territorial </a:t>
            </a:r>
            <a:r>
              <a:rPr lang="de-DE" dirty="0" err="1"/>
              <a:t>perspectives</a:t>
            </a:r>
            <a:r>
              <a:rPr lang="de-DE" dirty="0"/>
              <a:t> on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transition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2C7D3-098C-FD45-7868-5C362375A1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C698B-7D38-740A-DC55-35E22D55779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E88870-26BD-4E0D-9079-0C99697481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85" y="3057312"/>
            <a:ext cx="5765941" cy="3233808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FDBC68-CDF2-4061-AB24-8FE41B2DA1E8}"/>
              </a:ext>
            </a:extLst>
          </p:cNvPr>
          <p:cNvSpPr txBox="1"/>
          <p:nvPr/>
        </p:nvSpPr>
        <p:spPr>
          <a:xfrm>
            <a:off x="765971" y="2318648"/>
            <a:ext cx="563056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Perceived Progress Toward Energy Transition Goals among Respondents Reporting the Existence of a Strategy in their Area</a:t>
            </a:r>
            <a:endParaRPr lang="de-DE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11F6855-43BE-45F7-ABC6-FE2A40D7E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34" y="3057312"/>
            <a:ext cx="5374686" cy="29666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E62ED60-7915-4E63-934F-5D4FF3950CDB}"/>
              </a:ext>
            </a:extLst>
          </p:cNvPr>
          <p:cNvSpPr txBox="1"/>
          <p:nvPr/>
        </p:nvSpPr>
        <p:spPr>
          <a:xfrm>
            <a:off x="6891981" y="2306062"/>
            <a:ext cx="4748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33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Perceived Impact of Barriers to Energy Transition in central Europe </a:t>
            </a:r>
            <a:endParaRPr lang="de-DE" sz="1400" b="1" dirty="0">
              <a:solidFill>
                <a:srgbClr val="0033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87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004D5-66DA-FC2C-ED43-93BB13FA9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6AF5-F541-45B0-99CB-4A98BD35C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implications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7ADB9-3F84-223D-4C6F-CF0C08F8A6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C8DB-37A3-472B-5A9C-3B1F228C45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46D5BF-B5EC-2227-48F9-39288AB6EE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9999" y="2195660"/>
            <a:ext cx="10053439" cy="4140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Progress varies across regions:</a:t>
            </a:r>
            <a:r>
              <a:rPr lang="en-US" sz="2000" dirty="0"/>
              <a:t> Some CE areas have advanced rapidly in the energy transition, while others lag behind, highlighting the need for region-specific strategies and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Local and regional actors play a key role: </a:t>
            </a:r>
            <a:r>
              <a:rPr lang="en-US" sz="2000" dirty="0"/>
              <a:t>Successful energy transition relies on active involvement of local and regional actors.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Improved data supports decision-making:</a:t>
            </a:r>
            <a:r>
              <a:rPr lang="en-US" sz="2000" dirty="0"/>
              <a:t> Strengthening regional and local monitoring can help stakeholders better track progress and inform targeted energy transition actions.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Policy action must be place-based and coordinated: </a:t>
            </a:r>
            <a:r>
              <a:rPr lang="en-US" sz="2000" dirty="0"/>
              <a:t>Multi-level governance, cross-border cooperation, and targeted support are key to accelerating the energy transition.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40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71249-6050-5111-AB05-68354C5A5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9AE6D9-A751-A37B-915B-4AC8556B58D1}"/>
              </a:ext>
            </a:extLst>
          </p:cNvPr>
          <p:cNvSpPr txBox="1"/>
          <p:nvPr/>
        </p:nvSpPr>
        <p:spPr>
          <a:xfrm>
            <a:off x="1116342" y="3799918"/>
            <a:ext cx="80127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Prof. Tomasz </a:t>
            </a:r>
            <a:r>
              <a:rPr lang="en-US" dirty="0" err="1"/>
              <a:t>Komornicki</a:t>
            </a:r>
            <a:r>
              <a:rPr lang="en-US" dirty="0"/>
              <a:t>, Polish Academy of Sciences</a:t>
            </a:r>
          </a:p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3210270-D0DF-0B22-BF00-965B3D0C8C3C}"/>
              </a:ext>
            </a:extLst>
          </p:cNvPr>
          <p:cNvSpPr txBox="1">
            <a:spLocks/>
          </p:cNvSpPr>
          <p:nvPr/>
        </p:nvSpPr>
        <p:spPr>
          <a:xfrm>
            <a:off x="1116342" y="2490667"/>
            <a:ext cx="10640229" cy="1109902"/>
          </a:xfrm>
          <a:prstGeom prst="rect">
            <a:avLst/>
          </a:prstGeom>
          <a:noFill/>
        </p:spPr>
        <p:txBody>
          <a:bodyPr lIns="0" tIns="0" rIns="360000" bIns="72000" anchor="b" anchorCtr="0">
            <a:noAutofit/>
          </a:bodyPr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3800" b="1" kern="12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3000" dirty="0">
                <a:solidFill>
                  <a:schemeClr val="accent2"/>
                </a:solidFill>
                <a:ea typeface="Aptos" panose="020B0004020202020204" pitchFamily="34" charset="0"/>
              </a:rPr>
              <a:t>Spotlight 2</a:t>
            </a:r>
          </a:p>
          <a:p>
            <a:r>
              <a:rPr lang="en-US" sz="4000" dirty="0"/>
              <a:t>Industrial transformation in </a:t>
            </a:r>
          </a:p>
          <a:p>
            <a:r>
              <a:rPr lang="en-US" sz="4000" dirty="0"/>
              <a:t>Polish regions phasing out coal</a:t>
            </a:r>
          </a:p>
        </p:txBody>
      </p:sp>
    </p:spTree>
    <p:extLst>
      <p:ext uri="{BB962C8B-B14F-4D97-AF65-F5344CB8AC3E}">
        <p14:creationId xmlns:p14="http://schemas.microsoft.com/office/powerpoint/2010/main" val="268704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A173-892C-96FF-15DB-8F31052C7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0C0B-AEB5-23CC-6308-815283A6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1681923"/>
            <a:ext cx="9720000" cy="671677"/>
          </a:xfrm>
        </p:spPr>
        <p:txBody>
          <a:bodyPr/>
          <a:lstStyle/>
          <a:p>
            <a:r>
              <a:rPr lang="en-US" dirty="0"/>
              <a:t>Industrial transformation in Polish regions phasing out coal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B123A-F0B6-53C0-6B4B-471C21CD7E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081F5-A7EC-8B44-2FDB-831D3B32D4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CA65960-67CC-4641-B4A2-1D804901E76A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D54113-8819-8773-80B5-6C03D2238A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00393" y="2876575"/>
            <a:ext cx="4330084" cy="414000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b="1" dirty="0"/>
              <a:t>C</a:t>
            </a:r>
            <a:r>
              <a:rPr lang="pl-PL" b="1" dirty="0"/>
              <a:t>ases for </a:t>
            </a:r>
            <a:r>
              <a:rPr lang="en-GB" b="1" dirty="0"/>
              <a:t>green Industrial transition</a:t>
            </a:r>
            <a:endParaRPr lang="pl-PL" dirty="0"/>
          </a:p>
          <a:p>
            <a:pPr marL="612900" lvl="1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Green steel in </a:t>
            </a:r>
            <a:r>
              <a:rPr lang="en-US" sz="1800" dirty="0" err="1"/>
              <a:t>Norrbotten</a:t>
            </a:r>
            <a:r>
              <a:rPr lang="en-US" sz="1800" dirty="0"/>
              <a:t>, SE</a:t>
            </a:r>
            <a:endParaRPr lang="pl-PL" sz="1800" dirty="0"/>
          </a:p>
          <a:p>
            <a:pPr marL="612900" lvl="1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800" dirty="0">
                <a:solidFill>
                  <a:schemeClr val="accent2"/>
                </a:solidFill>
              </a:rPr>
              <a:t>Coal phasing-out in Upper Silesia and Western </a:t>
            </a:r>
            <a:r>
              <a:rPr lang="en-GB" sz="1800" dirty="0" err="1">
                <a:solidFill>
                  <a:schemeClr val="accent2"/>
                </a:solidFill>
              </a:rPr>
              <a:t>Małopolska</a:t>
            </a:r>
            <a:r>
              <a:rPr lang="en-GB" sz="1800" dirty="0">
                <a:solidFill>
                  <a:schemeClr val="accent2"/>
                </a:solidFill>
              </a:rPr>
              <a:t>, PL</a:t>
            </a:r>
            <a:endParaRPr lang="pl-PL" sz="1800" dirty="0">
              <a:solidFill>
                <a:schemeClr val="accent2"/>
              </a:solidFill>
            </a:endParaRPr>
          </a:p>
          <a:p>
            <a:pPr marL="612900" lvl="1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Industrial renewal along the strategic corridor </a:t>
            </a:r>
            <a:r>
              <a:rPr lang="fr-FR" sz="1800" dirty="0"/>
              <a:t>Axe Seine / Vallées de la Seine et de la Bresle</a:t>
            </a:r>
            <a:r>
              <a:rPr lang="en-US" sz="1800" dirty="0"/>
              <a:t>Bullet, FR</a:t>
            </a:r>
            <a:endParaRPr lang="pl-PL" sz="1800" dirty="0"/>
          </a:p>
          <a:p>
            <a:pPr marL="612900" lvl="1" indent="-342900"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Twin transition through microelectronics in </a:t>
            </a:r>
            <a:r>
              <a:rPr lang="en-GB" sz="1800" dirty="0"/>
              <a:t>Villach, Carinthia, </a:t>
            </a:r>
            <a:r>
              <a:rPr lang="en-US" sz="1800" dirty="0"/>
              <a:t>AT</a:t>
            </a:r>
          </a:p>
          <a:p>
            <a:pPr marL="179705" indent="-179705">
              <a:spcAft>
                <a:spcPts val="0"/>
              </a:spcAft>
            </a:pPr>
            <a:endParaRPr lang="pl-P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A4501A-323D-7F90-E470-A88B9BCE61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2000" y="2876575"/>
            <a:ext cx="3988871" cy="414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b="1" dirty="0"/>
              <a:t>ESPON </a:t>
            </a:r>
            <a:r>
              <a:rPr lang="en-GB" b="1" dirty="0" err="1"/>
              <a:t>NoStaGeo</a:t>
            </a:r>
            <a:r>
              <a:rPr lang="en-GB" b="1" dirty="0"/>
              <a:t>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defines non-standard geographies as spaces requiring new governance models to manage the social, economic and ecological impacts of external drivers.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focus</a:t>
            </a:r>
            <a:r>
              <a:rPr lang="en-US" dirty="0"/>
              <a:t>es on </a:t>
            </a:r>
            <a:r>
              <a:rPr lang="en-GB" dirty="0"/>
              <a:t>f</a:t>
            </a:r>
            <a:r>
              <a:rPr lang="en-GB" sz="1800" dirty="0"/>
              <a:t>reshwater supply in metropolitan regions, ecological connectivity </a:t>
            </a:r>
            <a:r>
              <a:rPr lang="en-GB" dirty="0"/>
              <a:t>and r</a:t>
            </a:r>
            <a:r>
              <a:rPr lang="en-GB" sz="1800" dirty="0"/>
              <a:t>egional and local energy-saving strategies</a:t>
            </a:r>
          </a:p>
          <a:p>
            <a:endParaRPr lang="en-US" dirty="0"/>
          </a:p>
        </p:txBody>
      </p:sp>
      <p:pic>
        <p:nvPicPr>
          <p:cNvPr id="8" name="Grafik 3" descr="Ein Bild, das Text, Karte, Atlas enthält.&#10;&#10;KI-generierte Inhalte können fehlerhaft sein.">
            <a:extLst>
              <a:ext uri="{FF2B5EF4-FFF2-40B4-BE49-F238E27FC236}">
                <a16:creationId xmlns:a16="http://schemas.microsoft.com/office/drawing/2014/main" id="{4C1A4700-7FBB-56F9-E66E-584CE65F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54" t="4665" r="14493" b="3387"/>
          <a:stretch>
            <a:fillRect/>
          </a:stretch>
        </p:blipFill>
        <p:spPr>
          <a:xfrm>
            <a:off x="8830477" y="2207601"/>
            <a:ext cx="3361523" cy="465039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34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D6A83-2ABE-97C3-70B8-EFCBDBF51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5B7C27-3FE4-4A2D-B806-6F5728E302F6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1BC51-EAFA-A27F-2FE8-B5491CD454E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7E12643-2F99-413E-B7E3-778448665D38}" type="datetime1">
              <a:rPr lang="en-US" smtClean="0"/>
              <a:pPr/>
              <a:t>11/14/2025</a:t>
            </a:fld>
            <a:endParaRPr lang="da-DK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E6BF47-2C10-46B9-0DCF-FB39F4B2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255061"/>
            <a:ext cx="5109882" cy="573739"/>
          </a:xfrm>
        </p:spPr>
        <p:txBody>
          <a:bodyPr anchor="ctr" anchorCtr="0"/>
          <a:lstStyle/>
          <a:p>
            <a:r>
              <a:rPr lang="pl-PL" noProof="0" dirty="0" err="1"/>
              <a:t>Study</a:t>
            </a:r>
            <a:r>
              <a:rPr lang="pl-PL" noProof="0" dirty="0"/>
              <a:t> </a:t>
            </a:r>
            <a:r>
              <a:rPr lang="pl-PL" noProof="0" dirty="0" err="1"/>
              <a:t>area</a:t>
            </a:r>
            <a:endParaRPr lang="en-GB" noProof="0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E791E083-7DFC-D14E-23D6-1572AF96FE34}"/>
              </a:ext>
            </a:extLst>
          </p:cNvPr>
          <p:cNvSpPr txBox="1">
            <a:spLocks/>
          </p:cNvSpPr>
          <p:nvPr/>
        </p:nvSpPr>
        <p:spPr>
          <a:xfrm>
            <a:off x="1586320" y="6480000"/>
            <a:ext cx="5400000" cy="18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121FCA2-5A58-6950-7702-FF96F01E5362}"/>
              </a:ext>
            </a:extLst>
          </p:cNvPr>
          <p:cNvSpPr txBox="1">
            <a:spLocks/>
          </p:cNvSpPr>
          <p:nvPr/>
        </p:nvSpPr>
        <p:spPr>
          <a:xfrm>
            <a:off x="108000" y="6480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5B7C27-3FE4-4A2D-B806-6F5728E302F6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0" name="Obraz 19" descr="zatrudnieni w wytwarzaniu energii.png"/>
          <p:cNvPicPr>
            <a:picLocks noChangeAspect="1"/>
          </p:cNvPicPr>
          <p:nvPr/>
        </p:nvPicPr>
        <p:blipFill>
          <a:blip r:embed="rId2" cstate="print"/>
          <a:srcRect l="4471" r="4794" b="2223"/>
          <a:stretch>
            <a:fillRect/>
          </a:stretch>
        </p:blipFill>
        <p:spPr>
          <a:xfrm>
            <a:off x="7081684" y="3906300"/>
            <a:ext cx="4670058" cy="2573700"/>
          </a:xfrm>
          <a:prstGeom prst="rect">
            <a:avLst/>
          </a:prstGeom>
        </p:spPr>
      </p:pic>
      <p:pic>
        <p:nvPicPr>
          <p:cNvPr id="21" name="Obraz 20" descr="zatrudnieni w górnictwie.png"/>
          <p:cNvPicPr>
            <a:picLocks noChangeAspect="1"/>
          </p:cNvPicPr>
          <p:nvPr/>
        </p:nvPicPr>
        <p:blipFill>
          <a:blip r:embed="rId3" cstate="print"/>
          <a:srcRect r="9519" b="29867"/>
          <a:stretch>
            <a:fillRect/>
          </a:stretch>
        </p:blipFill>
        <p:spPr>
          <a:xfrm>
            <a:off x="6920753" y="1255059"/>
            <a:ext cx="4670058" cy="2559800"/>
          </a:xfrm>
          <a:prstGeom prst="rect">
            <a:avLst/>
          </a:prstGeom>
        </p:spPr>
      </p:pic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69E11BB-EE5A-D677-B7D5-52AD78E282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5999" y="1933575"/>
            <a:ext cx="6505686" cy="5181600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spcAft>
                <a:spcPts val="1200"/>
              </a:spcAft>
            </a:pPr>
            <a:r>
              <a:rPr lang="en-GB" dirty="0"/>
              <a:t>Located in Southern Poland, bordering CZ and SK</a:t>
            </a:r>
          </a:p>
          <a:p>
            <a:pPr marL="179705" indent="-179705">
              <a:spcAft>
                <a:spcPts val="1200"/>
              </a:spcAft>
            </a:pPr>
            <a:r>
              <a:rPr lang="en-GB" dirty="0" err="1"/>
              <a:t>Śląskie</a:t>
            </a:r>
            <a:r>
              <a:rPr lang="en-GB" dirty="0"/>
              <a:t>: </a:t>
            </a:r>
            <a:r>
              <a:rPr lang="en-GB" sz="1800" dirty="0"/>
              <a:t>12,333 km</a:t>
            </a:r>
            <a:r>
              <a:rPr lang="en-GB" sz="1800" baseline="30000" dirty="0"/>
              <a:t>2</a:t>
            </a:r>
            <a:r>
              <a:rPr lang="en-GB" baseline="30000" dirty="0"/>
              <a:t> </a:t>
            </a:r>
            <a:r>
              <a:rPr lang="en-US" dirty="0"/>
              <a:t>; </a:t>
            </a:r>
            <a:r>
              <a:rPr lang="en-GB" sz="1800" dirty="0"/>
              <a:t>p</a:t>
            </a:r>
            <a:r>
              <a:rPr lang="pl-PL" sz="1800" dirty="0"/>
              <a:t>op</a:t>
            </a:r>
            <a:r>
              <a:rPr lang="en-GB" sz="1800" dirty="0" err="1"/>
              <a:t>ulation</a:t>
            </a:r>
            <a:r>
              <a:rPr lang="en-GB" sz="1800" dirty="0"/>
              <a:t>: 4.3 m (2024); </a:t>
            </a:r>
            <a:r>
              <a:rPr lang="en-US" sz="1800" dirty="0"/>
              <a:t>GDP/capita exceeded 75% of the EU average in 2019 (PPP)</a:t>
            </a:r>
            <a:endParaRPr lang="en-GB" sz="1800" dirty="0"/>
          </a:p>
          <a:p>
            <a:pPr marL="179705" indent="-179705">
              <a:spcAft>
                <a:spcPts val="1200"/>
              </a:spcAft>
            </a:pPr>
            <a:r>
              <a:rPr lang="en-GB" dirty="0"/>
              <a:t>Western </a:t>
            </a:r>
            <a:r>
              <a:rPr lang="en-GB" dirty="0" err="1"/>
              <a:t>Małopolska</a:t>
            </a:r>
            <a:r>
              <a:rPr lang="en-GB" dirty="0"/>
              <a:t>: </a:t>
            </a:r>
            <a:r>
              <a:rPr lang="en-GB" sz="1800" noProof="0" dirty="0"/>
              <a:t>2,046 km</a:t>
            </a:r>
            <a:r>
              <a:rPr lang="en-GB" sz="1800" baseline="30000" dirty="0"/>
              <a:t>2 </a:t>
            </a:r>
            <a:r>
              <a:rPr lang="en-US" dirty="0"/>
              <a:t>; </a:t>
            </a:r>
            <a:r>
              <a:rPr lang="en-GB" sz="1800" dirty="0"/>
              <a:t>p</a:t>
            </a:r>
            <a:r>
              <a:rPr lang="pl-PL" sz="1800" dirty="0" err="1"/>
              <a:t>op</a:t>
            </a:r>
            <a:r>
              <a:rPr lang="en-GB" sz="1800" dirty="0" err="1"/>
              <a:t>ulation</a:t>
            </a:r>
            <a:r>
              <a:rPr lang="en-GB" sz="1800" dirty="0"/>
              <a:t>: 0.53 m (2024)</a:t>
            </a:r>
          </a:p>
          <a:p>
            <a:pPr>
              <a:spcAft>
                <a:spcPts val="1200"/>
              </a:spcAft>
            </a:pPr>
            <a:r>
              <a:rPr lang="pl-PL" dirty="0"/>
              <a:t>H</a:t>
            </a:r>
            <a:r>
              <a:rPr lang="en-US" dirty="0" err="1"/>
              <a:t>igh</a:t>
            </a:r>
            <a:r>
              <a:rPr lang="en-US" dirty="0"/>
              <a:t> degree of </a:t>
            </a:r>
            <a:r>
              <a:rPr lang="en-US" dirty="0" err="1"/>
              <a:t>urbanisation</a:t>
            </a:r>
            <a:r>
              <a:rPr lang="en-US" dirty="0"/>
              <a:t> and transformation of the natural environment; </a:t>
            </a:r>
            <a:r>
              <a:rPr lang="pl-PL" dirty="0"/>
              <a:t>largest metropolitan area in </a:t>
            </a:r>
            <a:r>
              <a:rPr lang="en-US" dirty="0"/>
              <a:t>PL</a:t>
            </a:r>
            <a:endParaRPr lang="pl-PL" dirty="0"/>
          </a:p>
          <a:p>
            <a:pPr>
              <a:spcAft>
                <a:spcPts val="1200"/>
              </a:spcAft>
            </a:pPr>
            <a:r>
              <a:rPr lang="en-US" dirty="0"/>
              <a:t>Traditional </a:t>
            </a:r>
            <a:r>
              <a:rPr lang="pl-PL" dirty="0"/>
              <a:t>industrial core of </a:t>
            </a:r>
            <a:r>
              <a:rPr lang="en-US" dirty="0"/>
              <a:t>PL:</a:t>
            </a:r>
            <a:r>
              <a:rPr lang="pl-PL" dirty="0"/>
              <a:t> mining, steel, automotive, energy</a:t>
            </a:r>
          </a:p>
          <a:p>
            <a:pPr>
              <a:spcAft>
                <a:spcPts val="1200"/>
              </a:spcAft>
            </a:pPr>
            <a:r>
              <a:rPr lang="en-US" dirty="0"/>
              <a:t>Rich in natural resources, especially hard coal; </a:t>
            </a:r>
            <a:r>
              <a:rPr lang="pl-PL" dirty="0"/>
              <a:t>the largest hard coal mining production in the EU</a:t>
            </a:r>
          </a:p>
          <a:p>
            <a:pPr>
              <a:spcAft>
                <a:spcPts val="1200"/>
              </a:spcAft>
            </a:pPr>
            <a:r>
              <a:rPr lang="en-US" dirty="0"/>
              <a:t>The Upper Silesian </a:t>
            </a:r>
            <a:r>
              <a:rPr lang="en-US" dirty="0" err="1"/>
              <a:t>Metropoli</a:t>
            </a:r>
            <a:r>
              <a:rPr lang="pl-PL" dirty="0"/>
              <a:t>tan </a:t>
            </a:r>
            <a:r>
              <a:rPr lang="pl-PL" dirty="0" err="1"/>
              <a:t>Area</a:t>
            </a:r>
            <a:r>
              <a:rPr lang="en-US" dirty="0"/>
              <a:t> is the only one in Poland to have formal status. However, its area does not match that of the ITI or the JTF support area.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9887825"/>
      </p:ext>
    </p:extLst>
  </p:cSld>
  <p:clrMapOvr>
    <a:masterClrMapping/>
  </p:clrMapOvr>
</p:sld>
</file>

<file path=ppt/theme/theme1.xml><?xml version="1.0" encoding="utf-8"?>
<a:theme xmlns:a="http://schemas.openxmlformats.org/drawingml/2006/main" name="ESPON_PowerPoint_16_9_TEMPLATE">
  <a:themeElements>
    <a:clrScheme name="ESPON">
      <a:dk1>
        <a:sysClr val="windowText" lastClr="000000"/>
      </a:dk1>
      <a:lt1>
        <a:sysClr val="window" lastClr="FFFFFF"/>
      </a:lt1>
      <a:dk2>
        <a:srgbClr val="142A63"/>
      </a:dk2>
      <a:lt2>
        <a:srgbClr val="E3E3E3"/>
      </a:lt2>
      <a:accent1>
        <a:srgbClr val="003399"/>
      </a:accent1>
      <a:accent2>
        <a:srgbClr val="F17900"/>
      </a:accent2>
      <a:accent3>
        <a:srgbClr val="9FAEE5"/>
      </a:accent3>
      <a:accent4>
        <a:srgbClr val="9ACA3C"/>
      </a:accent4>
      <a:accent5>
        <a:srgbClr val="00ADDC"/>
      </a:accent5>
      <a:accent6>
        <a:srgbClr val="DA5C57"/>
      </a:accent6>
      <a:hlink>
        <a:srgbClr val="003399"/>
      </a:hlink>
      <a:folHlink>
        <a:srgbClr val="142A63"/>
      </a:folHlink>
    </a:clrScheme>
    <a:fontScheme name="ESPON_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ON_PowerPoint_16_9_TEMPLATE" id="{E25A19CF-748D-4201-8386-395DB4E165DF}" vid="{CE6D13D0-FC79-4F27-A159-5AC86CDDB40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1c5ccc-039a-4ce3-b5f4-c0ccae46226c" xsi:nil="true"/>
    <lcf76f155ced4ddcb4097134ff3c332f xmlns="ba4cb773-5d9a-4b08-a7b6-9cb2e3c4ed5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Number xmlns="ba4cb773-5d9a-4b08-a7b6-9cb2e3c4ed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B1ADE8ED0724CBA919AC1A21A8424" ma:contentTypeVersion="22" ma:contentTypeDescription="Create a new document." ma:contentTypeScope="" ma:versionID="6b687f38b4cda6ada5d72ab5fd334652">
  <xsd:schema xmlns:xsd="http://www.w3.org/2001/XMLSchema" xmlns:xs="http://www.w3.org/2001/XMLSchema" xmlns:p="http://schemas.microsoft.com/office/2006/metadata/properties" xmlns:ns1="http://schemas.microsoft.com/sharepoint/v3" xmlns:ns2="ba4cb773-5d9a-4b08-a7b6-9cb2e3c4ed52" xmlns:ns3="bd1c5ccc-039a-4ce3-b5f4-c0ccae46226c" targetNamespace="http://schemas.microsoft.com/office/2006/metadata/properties" ma:root="true" ma:fieldsID="89c0fb06ab724668357c15155c6f51bd" ns1:_="" ns2:_="" ns3:_="">
    <xsd:import namespace="http://schemas.microsoft.com/sharepoint/v3"/>
    <xsd:import namespace="ba4cb773-5d9a-4b08-a7b6-9cb2e3c4ed52"/>
    <xsd:import namespace="bd1c5ccc-039a-4ce3-b5f4-c0ccae4622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Numbe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4cb773-5d9a-4b08-a7b6-9cb2e3c4e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9b5a883-8729-4588-b6e9-348dcaead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umber" ma:index="25" nillable="true" ma:displayName="Number" ma:format="Dropdown" ma:internalName="Number" ma:percentage="FALSE">
      <xsd:simpleType>
        <xsd:restriction base="dms:Number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1c5ccc-039a-4ce3-b5f4-c0ccae46226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7063837-18a0-45c8-8800-deca7e47b85f}" ma:internalName="TaxCatchAll" ma:showField="CatchAllData" ma:web="bd1c5ccc-039a-4ce3-b5f4-c0ccae4622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FEF71-D3FB-47D6-853F-567CB1D7F608}">
  <ds:schemaRefs>
    <ds:schemaRef ds:uri="7a9bea65-6258-42e2-9d1a-811ded013652"/>
    <ds:schemaRef ds:uri="a071ae7f-8916-403f-b5ae-ad1ea7faacbf"/>
    <ds:schemaRef ds:uri="ba4cb773-5d9a-4b08-a7b6-9cb2e3c4ed52"/>
    <ds:schemaRef ds:uri="bd1c5ccc-039a-4ce3-b5f4-c0ccae46226c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6ABB56E-4D48-4196-8FEC-C3EE49F079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82D20D-160C-464A-8682-852B26BB98F8}"/>
</file>

<file path=docProps/app.xml><?xml version="1.0" encoding="utf-8"?>
<Properties xmlns="http://schemas.openxmlformats.org/officeDocument/2006/extended-properties" xmlns:vt="http://schemas.openxmlformats.org/officeDocument/2006/docPropsVTypes">
  <Template>ESPON_PowerPoint_16_9_TEMPLATE</Template>
  <TotalTime>0</TotalTime>
  <Words>1745</Words>
  <Application>Microsoft Office PowerPoint</Application>
  <PresentationFormat>Widescreen</PresentationFormat>
  <Paragraphs>229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Aptos</vt:lpstr>
      <vt:lpstr>Arial</vt:lpstr>
      <vt:lpstr>Calibri</vt:lpstr>
      <vt:lpstr>Courier New</vt:lpstr>
      <vt:lpstr>Montserrat</vt:lpstr>
      <vt:lpstr>Open Sans</vt:lpstr>
      <vt:lpstr>Vollkorn</vt:lpstr>
      <vt:lpstr>Wingdings</vt:lpstr>
      <vt:lpstr>ESPON_PowerPoint_16_9_TEMPLATE</vt:lpstr>
      <vt:lpstr>Custom Design</vt:lpstr>
      <vt:lpstr>PowerPoint Presentation</vt:lpstr>
      <vt:lpstr>PowerPoint Presentation</vt:lpstr>
      <vt:lpstr>CleanEnergy4CE: Mapping the Territorial Dimension of Clean Energy Transitions in Central Europe</vt:lpstr>
      <vt:lpstr>Energy transition landscape</vt:lpstr>
      <vt:lpstr>Territorial perspectives on energy transition</vt:lpstr>
      <vt:lpstr>Key implications</vt:lpstr>
      <vt:lpstr>PowerPoint Presentation</vt:lpstr>
      <vt:lpstr>Industrial transformation in Polish regions phasing out coal</vt:lpstr>
      <vt:lpstr>Study area</vt:lpstr>
      <vt:lpstr>PowerPoint Presentation</vt:lpstr>
      <vt:lpstr>Emerging geographies</vt:lpstr>
      <vt:lpstr>PowerPoint Presentation</vt:lpstr>
      <vt:lpstr>Reindustrialisation in sparsely populated Nordic regions</vt:lpstr>
      <vt:lpstr>Regional competitiveness for green energy-intensive industries</vt:lpstr>
      <vt:lpstr>Industry-region matching for maximising benefits</vt:lpstr>
      <vt:lpstr>Key takeaways</vt:lpstr>
      <vt:lpstr>PowerPoint Presentation</vt:lpstr>
      <vt:lpstr>European seas as common resource for a sustainable and greener future</vt:lpstr>
      <vt:lpstr>Harnessing Europe’s seas for green/blue transition</vt:lpstr>
      <vt:lpstr>   </vt:lpstr>
      <vt:lpstr>        </vt:lpstr>
      <vt:lpstr>PowerPoint Presentation</vt:lpstr>
      <vt:lpstr>Geography and social inclusion of energy communities</vt:lpstr>
      <vt:lpstr>Energy Communities across Europe</vt:lpstr>
      <vt:lpstr>What drives development and success of Energy Communities?</vt:lpstr>
      <vt:lpstr>Some of our policy recommendations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iotzov</dc:creator>
  <cp:lastModifiedBy>Vassilen Iotzov</cp:lastModifiedBy>
  <cp:revision>18</cp:revision>
  <dcterms:created xsi:type="dcterms:W3CDTF">2017-11-29T13:01:55Z</dcterms:created>
  <dcterms:modified xsi:type="dcterms:W3CDTF">2025-11-14T10:25:43Z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0x01010000FB1ADE8ED0724CBA919AC1A21A8424</vt:lpwstr>
  </property>
  <property fmtid="{D5CDD505-2E9C-101B-9397-08002B2CF9AE}" pid="3" name="Order">
    <vt:r8>39236400</vt:r8>
  </property>
  <property fmtid="{D5CDD505-2E9C-101B-9397-08002B2CF9AE}" pid="4" name="MediaServiceImageTags">
    <vt:lpwstr/>
  </property>
</Properties>
</file>